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6" r:id="rId9"/>
    <p:sldId id="261" r:id="rId10"/>
    <p:sldId id="263" r:id="rId11"/>
    <p:sldId id="264" r:id="rId12"/>
    <p:sldId id="268" r:id="rId13"/>
    <p:sldId id="272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9CA0-2D6F-4849-9736-A89A4805282C}" type="datetimeFigureOut">
              <a:rPr lang="it-IT" smtClean="0"/>
              <a:pPr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559C-3061-480E-BA82-656644959EF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000660" cy="26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57214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928662" y="3357562"/>
            <a:ext cx="7500990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Ruolo ed obiettivi delle AFT e UCCP</a:t>
            </a:r>
          </a:p>
          <a:p>
            <a:pPr algn="ctr"/>
            <a:endParaRPr lang="it-IT" dirty="0"/>
          </a:p>
          <a:p>
            <a:pPr algn="ctr"/>
            <a:r>
              <a:rPr lang="it-IT" sz="2800" i="1" dirty="0"/>
              <a:t>Antonio Pio </a:t>
            </a:r>
            <a:r>
              <a:rPr lang="it-IT" sz="2800" i="1" dirty="0" err="1"/>
              <a:t>D’Ingianna</a:t>
            </a:r>
            <a:endParaRPr lang="it-IT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100" b="1" dirty="0"/>
              <a:t>ART. 11    CODICI BIANCHI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12" y="642918"/>
            <a:ext cx="9001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 fine di evitare inopportune contestazioni, si rende necessario riportare la definizione di Codice Bianco, unico codice di gravit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 pertinenza delle AFT e UCCP. 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Secondo il Ministero della Salute esso deve essere assegnato al paziente non critico, e non esprime una urgenza. Devono essere soddisfatti tutti i seguenti criteri: non vi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alcuna alterazione dei parametri vitali; non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presente alcuna sintomatologia critica o a rischio di aggravamento; la sintomatologia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presente da qualche giorno o 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cronica.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>
            <a:lum bright="-30000" contrast="20000"/>
          </a:blip>
          <a:srcRect/>
          <a:stretch>
            <a:fillRect/>
          </a:stretch>
        </p:blipFill>
        <p:spPr bwMode="auto">
          <a:xfrm>
            <a:off x="1500166" y="2214554"/>
            <a:ext cx="614366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000792" cy="48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4805390"/>
            <a:ext cx="5929354" cy="19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62"/>
            <a:ext cx="7786742" cy="662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85720" y="14285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DCA 65 del 01.03.2018   (</a:t>
            </a:r>
            <a:r>
              <a:rPr lang="it-IT" b="1" i="1" dirty="0" err="1">
                <a:solidFill>
                  <a:srgbClr val="FF0000"/>
                </a:solidFill>
              </a:rPr>
              <a:t>A.I.R</a:t>
            </a:r>
            <a:r>
              <a:rPr lang="it-IT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Freccia a destra 3"/>
          <p:cNvSpPr/>
          <p:nvPr/>
        </p:nvSpPr>
        <p:spPr>
          <a:xfrm rot="21386481">
            <a:off x="3992936" y="2970784"/>
            <a:ext cx="1357322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 rot="20775475">
            <a:off x="3985982" y="2371682"/>
            <a:ext cx="1357322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chiusa 5"/>
          <p:cNvSpPr/>
          <p:nvPr/>
        </p:nvSpPr>
        <p:spPr>
          <a:xfrm>
            <a:off x="4071934" y="1529992"/>
            <a:ext cx="252000" cy="75600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286248" y="170234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1.100.000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86314" y="5884151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Totale popolazione calabrese a carico della MG = 1.636.000</a:t>
            </a:r>
          </a:p>
        </p:txBody>
      </p:sp>
      <p:sp>
        <p:nvSpPr>
          <p:cNvPr id="10" name="Freccia a destra 9"/>
          <p:cNvSpPr/>
          <p:nvPr/>
        </p:nvSpPr>
        <p:spPr>
          <a:xfrm rot="21386481">
            <a:off x="3992936" y="3399412"/>
            <a:ext cx="1357322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isultati immagini per immagine del coniglio di alice nel paese delle meravig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5917"/>
            <a:ext cx="5357850" cy="6627969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42910" y="5214950"/>
            <a:ext cx="800105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4800" b="1" dirty="0"/>
              <a:t>PRESTO...Bisogna fare </a:t>
            </a:r>
            <a:r>
              <a:rPr lang="it-IT" sz="4800" b="1" dirty="0" err="1"/>
              <a:t>presto…</a:t>
            </a:r>
            <a:endParaRPr lang="it-IT" sz="4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1357298"/>
            <a:ext cx="8072494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4400" b="1" dirty="0"/>
              <a:t>Ci auguriamo di fare anzitutto BENE per tutta la popolazione e per la Medicina di Famiglia calabrese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Riorganizzazione territoriale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000" b="1" dirty="0"/>
              <a:t>AFT</a:t>
            </a:r>
          </a:p>
          <a:p>
            <a:pPr algn="ctr">
              <a:buNone/>
            </a:pPr>
            <a:r>
              <a:rPr lang="it-IT" i="1" dirty="0"/>
              <a:t>IN RETE</a:t>
            </a:r>
          </a:p>
          <a:p>
            <a:pPr algn="ctr">
              <a:buNone/>
            </a:pPr>
            <a:r>
              <a:rPr lang="it-IT" i="1" dirty="0"/>
              <a:t>  A SEDE UNICA, PUBBLICA O AUTONOMA</a:t>
            </a:r>
          </a:p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sz="4000" b="1" dirty="0"/>
              <a:t>UCCP</a:t>
            </a:r>
          </a:p>
          <a:p>
            <a:pPr>
              <a:buNone/>
            </a:pPr>
            <a:r>
              <a:rPr lang="it-IT" b="1" i="1" dirty="0"/>
              <a:t>                       </a:t>
            </a:r>
            <a:r>
              <a:rPr lang="it-IT" i="1" dirty="0"/>
              <a:t>PUBBLICA O AUTONOMA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0" y="285728"/>
            <a:ext cx="91271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071678"/>
            <a:ext cx="901016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58514"/>
            <a:ext cx="8875249" cy="16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053468" cy="12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05139"/>
            <a:ext cx="8643998" cy="16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214282" y="414338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Nella sede a gestione  AUTONOMA, sia essa AFT che UCCP, il personale infermieristico e di supporto amministrativo è messo a disposizione dai medici di </a:t>
            </a:r>
            <a:r>
              <a:rPr lang="it-IT" sz="2400" b="1" dirty="0" err="1"/>
              <a:t>MG…</a:t>
            </a:r>
            <a:r>
              <a:rPr lang="it-IT" sz="2400" b="1" dirty="0"/>
              <a:t>.</a:t>
            </a:r>
          </a:p>
          <a:p>
            <a:r>
              <a:rPr lang="it-IT" sz="2400" b="1" dirty="0"/>
              <a:t>Per il resto, per le UCCP a gestione autonoma, vale tutto quello riportato per quelle a gestione/sede pubblica.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28596" y="446242"/>
          <a:ext cx="8072494" cy="576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72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936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/>
                        <a:t>COMPITI</a:t>
                      </a:r>
                      <a:r>
                        <a:rPr lang="it-IT" dirty="0"/>
                        <a:t>  </a:t>
                      </a:r>
                      <a:r>
                        <a:rPr lang="it-IT" sz="3200" dirty="0"/>
                        <a:t>AFT e</a:t>
                      </a:r>
                      <a:r>
                        <a:rPr lang="it-IT" sz="3200" baseline="0" dirty="0"/>
                        <a:t> UCCP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36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/>
                        <a:t>Assistere la popolazione in carico ai</a:t>
                      </a:r>
                      <a:r>
                        <a:rPr lang="it-IT" sz="2000" b="1" baseline="0" dirty="0"/>
                        <a:t> MMG che ne fanno parte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936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/>
                        <a:t>Partecipare</a:t>
                      </a:r>
                      <a:r>
                        <a:rPr lang="it-IT" sz="2000" b="1" baseline="0" dirty="0"/>
                        <a:t> ed implementare le </a:t>
                      </a:r>
                      <a:r>
                        <a:rPr lang="it-IT" sz="2000" b="1" baseline="0" dirty="0" err="1"/>
                        <a:t>attivita’</a:t>
                      </a:r>
                      <a:r>
                        <a:rPr lang="it-IT" sz="2000" b="1" baseline="0" dirty="0"/>
                        <a:t> di prevenzione sulla popolazione (es. stili di vita corretti)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936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/>
                        <a:t>Assicurare il ricorso alla </a:t>
                      </a:r>
                      <a:r>
                        <a:rPr lang="it-IT" sz="2000" b="1" dirty="0" err="1"/>
                        <a:t>dematerializzazione</a:t>
                      </a:r>
                      <a:r>
                        <a:rPr lang="it-IT" sz="2000" b="1" dirty="0"/>
                        <a:t> della ricetta ed il continuo aggiornamento della scheda sanitaria individuale informatizzata del</a:t>
                      </a:r>
                      <a:r>
                        <a:rPr lang="it-IT" sz="2000" b="1" baseline="0" dirty="0"/>
                        <a:t> FSE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936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/>
                        <a:t>Garantire  la partecipazione ai progetti aziendali sulle patologie croniche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936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/>
                        <a:t>Adesione alle iniziative per migliorare l’appropriatezza prescrittiva e per la riduzione degli accessi impropri al PS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936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/>
                        <a:t>Partecipare ad iniziative di formazione/aggiornamento e ricerca, PDTA, costruzione e validazione di indicatori, sia aziendali che distrettuali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936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/>
                        <a:t>Partecipare obbligatoriamente</a:t>
                      </a:r>
                      <a:r>
                        <a:rPr lang="it-IT" sz="2000" b="1" baseline="0" dirty="0"/>
                        <a:t> al processo di </a:t>
                      </a:r>
                      <a:r>
                        <a:rPr lang="it-IT" sz="2000" b="1" baseline="0" dirty="0" err="1"/>
                        <a:t>budgeting</a:t>
                      </a:r>
                      <a:r>
                        <a:rPr lang="it-IT" sz="2000" b="1" baseline="0" dirty="0"/>
                        <a:t> distrettuale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936">
                <a:tc>
                  <a:txBody>
                    <a:bodyPr/>
                    <a:lstStyle/>
                    <a:p>
                      <a:pPr algn="just"/>
                      <a:r>
                        <a:rPr lang="it-IT" sz="2000" b="1" dirty="0"/>
                        <a:t>Partecipare alle UVM</a:t>
                      </a:r>
                      <a:r>
                        <a:rPr lang="it-IT" sz="2000" b="1" baseline="0" dirty="0"/>
                        <a:t> per la predisposizione dei PAI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42844" y="357166"/>
          <a:ext cx="8572560" cy="61436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9633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/>
                        <a:t>COMPITI ESCLUSIVI DELLA UCCP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845">
                <a:tc>
                  <a:txBody>
                    <a:bodyPr/>
                    <a:lstStyle/>
                    <a:p>
                      <a:r>
                        <a:rPr lang="it-IT" sz="2000" b="1" dirty="0"/>
                        <a:t>Fare</a:t>
                      </a:r>
                      <a:r>
                        <a:rPr lang="it-IT" sz="2000" b="1" baseline="0" dirty="0"/>
                        <a:t> </a:t>
                      </a:r>
                      <a:r>
                        <a:rPr lang="it-IT" sz="2000" b="1" dirty="0"/>
                        <a:t>Medicina di Iniziativa con approccio di presa in carico personalizzata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33">
                <a:tc>
                  <a:txBody>
                    <a:bodyPr/>
                    <a:lstStyle/>
                    <a:p>
                      <a:r>
                        <a:rPr lang="it-IT" sz="2000" b="1" dirty="0"/>
                        <a:t>Assicurare</a:t>
                      </a:r>
                      <a:r>
                        <a:rPr lang="it-IT" sz="2000" b="1" baseline="0" dirty="0"/>
                        <a:t> la presenza del </a:t>
                      </a:r>
                      <a:r>
                        <a:rPr lang="it-IT" sz="2000" b="1" baseline="0" dirty="0" err="1"/>
                        <a:t>C.U.P.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9779">
                <a:tc>
                  <a:txBody>
                    <a:bodyPr/>
                    <a:lstStyle/>
                    <a:p>
                      <a:r>
                        <a:rPr lang="it-IT" sz="2000" b="1" dirty="0"/>
                        <a:t>Garantire l’integrazione operativa con gli specialisti ambulatoriali e le altre professionalità che operano nell’ambito dell’assistenza territoriale, secondo accordi con le aziende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9779">
                <a:tc>
                  <a:txBody>
                    <a:bodyPr/>
                    <a:lstStyle/>
                    <a:p>
                      <a:r>
                        <a:rPr lang="it-IT" sz="2000" b="1" dirty="0"/>
                        <a:t>Perseguire il governo clinico (</a:t>
                      </a:r>
                      <a:r>
                        <a:rPr lang="it-IT" sz="2000" b="1" dirty="0" err="1"/>
                        <a:t>audit</a:t>
                      </a:r>
                      <a:r>
                        <a:rPr lang="it-IT" sz="2000" b="1" dirty="0"/>
                        <a:t> clinico e organizzativo; incontri periodici per discutere delle performance nella farmaceutica, specialistica,</a:t>
                      </a:r>
                      <a:r>
                        <a:rPr lang="it-IT" sz="2000" b="1" baseline="0" dirty="0"/>
                        <a:t> screening ed altro)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9608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63" y="2552943"/>
            <a:ext cx="1283027" cy="33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809" y="500042"/>
            <a:ext cx="783422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2071670" y="-2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Requisiti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285860"/>
            <a:ext cx="89058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000100" y="42860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Obiettivi   (DCA 65 del 01.03.2018)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519" y="0"/>
            <a:ext cx="6735687" cy="320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207017"/>
            <a:ext cx="6715172" cy="36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358082" y="55032"/>
            <a:ext cx="164307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Allegato 1   DCA 161 del 02.08.2018 : atto di indirizzo alle ASP per l’attivazione delle AFT e UCCP  con obiettivi di salute da perseguire ed indicatori di esito per il loro monitoraggio.</a:t>
            </a:r>
          </a:p>
          <a:p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Autorizza a fare accordi aziendali con ulteriori investimenti certificati dal Direttore Generale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454</Words>
  <Application>Microsoft Office PowerPoint</Application>
  <PresentationFormat>Presentazione su schermo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di Office</vt:lpstr>
      <vt:lpstr>Presentazione standard di PowerPoint</vt:lpstr>
      <vt:lpstr>Riorganizzazione territoriale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ART. 11    CODICI BIANCHI 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7</dc:creator>
  <cp:lastModifiedBy>Utente</cp:lastModifiedBy>
  <cp:revision>16</cp:revision>
  <dcterms:created xsi:type="dcterms:W3CDTF">2018-11-11T17:47:11Z</dcterms:created>
  <dcterms:modified xsi:type="dcterms:W3CDTF">2018-11-17T08:03:10Z</dcterms:modified>
</cp:coreProperties>
</file>