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91" r:id="rId2"/>
    <p:sldId id="257" r:id="rId3"/>
    <p:sldId id="258" r:id="rId4"/>
    <p:sldId id="259" r:id="rId5"/>
    <p:sldId id="260" r:id="rId6"/>
    <p:sldId id="261" r:id="rId7"/>
    <p:sldId id="293" r:id="rId8"/>
    <p:sldId id="262" r:id="rId9"/>
    <p:sldId id="263" r:id="rId10"/>
    <p:sldId id="264" r:id="rId11"/>
    <p:sldId id="265" r:id="rId12"/>
    <p:sldId id="266" r:id="rId13"/>
    <p:sldId id="29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4" r:id="rId22"/>
    <p:sldId id="285" r:id="rId23"/>
    <p:sldId id="286" r:id="rId24"/>
    <p:sldId id="274" r:id="rId25"/>
    <p:sldId id="287" r:id="rId26"/>
    <p:sldId id="276" r:id="rId27"/>
    <p:sldId id="288" r:id="rId28"/>
    <p:sldId id="278" r:id="rId29"/>
    <p:sldId id="289" r:id="rId30"/>
    <p:sldId id="290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DF6DA"/>
              </a:solidFill>
              <a:prstDash val="solid"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BDBBB3"/>
              </a:solidFill>
              <a:prstDash val="solid"/>
              <a:miter lim="400000"/>
            </a:ln>
          </a:left>
          <a:right>
            <a:ln w="3175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8E755A"/>
              </a:solidFill>
              <a:prstDash val="solid"/>
              <a:miter lim="400000"/>
            </a:ln>
          </a:left>
          <a:right>
            <a:ln w="3175" cap="flat">
              <a:solidFill>
                <a:srgbClr val="8E755A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8E755A"/>
              </a:solidFill>
              <a:prstDash val="solid"/>
              <a:miter lim="400000"/>
            </a:ln>
          </a:insideH>
          <a:insideV>
            <a:ln w="3175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A29A85"/>
              </a:solidFill>
              <a:prstDash val="solid"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29A85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A29A85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C6BB94"/>
              </a:solidFill>
              <a:prstDash val="solid"/>
              <a:miter lim="400000"/>
            </a:ln>
          </a:left>
          <a:right>
            <a:ln w="3175" cap="flat">
              <a:solidFill>
                <a:srgbClr val="C6BB94"/>
              </a:solidFill>
              <a:prstDash val="solid"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3175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6BB94"/>
              </a:solidFill>
              <a:prstDash val="solid"/>
              <a:miter lim="400000"/>
            </a:ln>
          </a:top>
          <a:bottom>
            <a:ln w="3175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6BB94"/>
              </a:solidFill>
              <a:prstDash val="solid"/>
              <a:miter lim="400000"/>
            </a:ln>
          </a:top>
          <a:bottom>
            <a:ln w="3175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F253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>
        <p:scale>
          <a:sx n="40" d="100"/>
          <a:sy n="40" d="100"/>
        </p:scale>
        <p:origin x="-912" y="-24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hPercent val="120"/>
      <c:rotY val="0"/>
      <c:depthPercent val="5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88E-3"/>
          <c:y val="5.0000000000000088E-3"/>
          <c:w val="0.21515300000000001"/>
          <c:h val="0.9874999999999994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B8543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Sheet1!$B$1:$E$1</c:f>
              <c:strCache>
                <c:ptCount val="4"/>
                <c:pt idx="1">
                  <c:v>3°</c:v>
                </c:pt>
                <c:pt idx="2">
                  <c:v>2°</c:v>
                </c:pt>
                <c:pt idx="3">
                  <c:v>1°</c:v>
                </c:pt>
              </c:strCache>
            </c:strRef>
          </c:cat>
          <c:val>
            <c:numRef>
              <c:f>Sheet1!$B$2:$E$2</c:f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Sheet1!$B$1:$E$1</c:f>
              <c:strCache>
                <c:ptCount val="4"/>
                <c:pt idx="1">
                  <c:v>3°</c:v>
                </c:pt>
                <c:pt idx="2">
                  <c:v>2°</c:v>
                </c:pt>
                <c:pt idx="3">
                  <c:v>1°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2983</c:v>
                </c:pt>
                <c:pt idx="1">
                  <c:v>1061</c:v>
                </c:pt>
                <c:pt idx="2">
                  <c:v>1170</c:v>
                </c:pt>
                <c:pt idx="3">
                  <c:v>752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Sheet1!$B$1:$E$1</c:f>
              <c:strCache>
                <c:ptCount val="4"/>
                <c:pt idx="1">
                  <c:v>3°</c:v>
                </c:pt>
                <c:pt idx="2">
                  <c:v>2°</c:v>
                </c:pt>
                <c:pt idx="3">
                  <c:v>1°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1731</c:v>
                </c:pt>
                <c:pt idx="1">
                  <c:v>761</c:v>
                </c:pt>
                <c:pt idx="2">
                  <c:v>668</c:v>
                </c:pt>
                <c:pt idx="3">
                  <c:v>302</c:v>
                </c:pt>
              </c:numCache>
            </c:numRef>
          </c:val>
        </c:ser>
        <c:shape val="box"/>
        <c:axId val="125098624"/>
        <c:axId val="125153664"/>
        <c:axId val="119971840"/>
      </c:bar3DChart>
      <c:catAx>
        <c:axId val="125098624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25153664"/>
        <c:crosses val="autoZero"/>
        <c:auto val="1"/>
        <c:lblAlgn val="ctr"/>
        <c:lblOffset val="100"/>
        <c:noMultiLvlLbl val="1"/>
      </c:catAx>
      <c:valAx>
        <c:axId val="125153664"/>
        <c:scaling>
          <c:orientation val="minMax"/>
        </c:scaling>
        <c:axPos val="t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0" sourceLinked="0"/>
        <c:maj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25098624"/>
        <c:crosses val="autoZero"/>
        <c:crossBetween val="between"/>
        <c:majorUnit val="750"/>
        <c:minorUnit val="375"/>
      </c:valAx>
      <c:serAx>
        <c:axId val="119971840"/>
        <c:scaling>
          <c:orientation val="minMax"/>
        </c:scaling>
        <c:axPos val="b"/>
        <c:tickLblPos val="none"/>
        <c:spPr>
          <a:ln w="12700" cap="flat">
            <a:noFill/>
            <a:prstDash val="solid"/>
            <a:round/>
          </a:ln>
        </c:spPr>
        <c:crossAx val="125153664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6247100000000123"/>
          <c:y val="0.43468200000000062"/>
          <c:w val="0.23752900000000021"/>
          <c:h val="0.307051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1" i="0" u="none" strike="noStrike">
              <a:solidFill>
                <a:srgbClr val="000000"/>
              </a:solidFill>
              <a:latin typeface="Calibri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4332971441991668"/>
          <c:y val="3.7500000000000006E-2"/>
          <c:w val="0.79138024748305069"/>
          <c:h val="0.81038804133858378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1236</c:v>
                </c:pt>
                <c:pt idx="1">
                  <c:v>1445</c:v>
                </c:pt>
                <c:pt idx="2">
                  <c:v>1550</c:v>
                </c:pt>
              </c:numCache>
            </c:numRef>
          </c:val>
        </c:ser>
        <c:ser>
          <c:idx val="1"/>
          <c:order val="1"/>
          <c:tx>
            <c:strRef>
              <c:f>Foglio1!#RIF!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</c:numCache>
            </c:numRef>
          </c:cat>
          <c:val>
            <c:numRef>
              <c:f>Foglio1!#RIF!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Foglio1!#RIF!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</c:numCache>
            </c:numRef>
          </c:cat>
          <c:val>
            <c:numRef>
              <c:f>Foglio1!#RIF!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51057408"/>
        <c:axId val="51058944"/>
      </c:barChart>
      <c:catAx>
        <c:axId val="51057408"/>
        <c:scaling>
          <c:orientation val="minMax"/>
        </c:scaling>
        <c:axPos val="l"/>
        <c:numFmt formatCode="General" sourceLinked="1"/>
        <c:tickLblPos val="nextTo"/>
        <c:crossAx val="51058944"/>
        <c:crosses val="autoZero"/>
        <c:auto val="1"/>
        <c:lblAlgn val="ctr"/>
        <c:lblOffset val="100"/>
      </c:catAx>
      <c:valAx>
        <c:axId val="51058944"/>
        <c:scaling>
          <c:orientation val="minMax"/>
        </c:scaling>
        <c:axPos val="b"/>
        <c:majorGridlines/>
        <c:numFmt formatCode="General" sourceLinked="1"/>
        <c:tickLblPos val="nextTo"/>
        <c:crossAx val="51057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hPercent val="65"/>
      <c:rotY val="0"/>
      <c:depthPercent val="5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88E-3"/>
          <c:y val="5.0000000000000088E-3"/>
          <c:w val="0.99"/>
          <c:h val="0.98749999999999949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145</c:v>
                </c:pt>
                <c:pt idx="1">
                  <c:v>119</c:v>
                </c:pt>
                <c:pt idx="2">
                  <c:v>103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9BBB59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Sheet1!$D$2:$D$5</c:f>
            </c:numRef>
          </c:val>
        </c:ser>
        <c:shape val="box"/>
        <c:axId val="51308800"/>
        <c:axId val="51314688"/>
        <c:axId val="51109376"/>
      </c:bar3DChart>
      <c:catAx>
        <c:axId val="51308800"/>
        <c:scaling>
          <c:orientation val="minMax"/>
        </c:scaling>
        <c:axPos val="b"/>
        <c:numFmt formatCode="General" sourceLinked="0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1314688"/>
        <c:crosses val="autoZero"/>
        <c:auto val="1"/>
        <c:lblAlgn val="ctr"/>
        <c:lblOffset val="100"/>
        <c:noMultiLvlLbl val="1"/>
      </c:catAx>
      <c:valAx>
        <c:axId val="51314688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1308800"/>
        <c:crosses val="autoZero"/>
        <c:crossBetween val="between"/>
        <c:majorUnit val="40"/>
        <c:minorUnit val="20"/>
      </c:valAx>
      <c:serAx>
        <c:axId val="51109376"/>
        <c:scaling>
          <c:orientation val="minMax"/>
        </c:scaling>
        <c:axPos val="b"/>
        <c:tickLblPos val="none"/>
        <c:spPr>
          <a:ln w="12700" cap="flat">
            <a:noFill/>
            <a:prstDash val="solid"/>
            <a:round/>
          </a:ln>
        </c:spPr>
        <c:crossAx val="5131468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BFBFBF"/>
    </a:solidFill>
    <a:ln w="38100" cap="flat">
      <a:solidFill>
        <a:srgbClr val="002060"/>
      </a:solidFill>
      <a:prstDash val="solid"/>
      <a:round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881</c:v>
                </c:pt>
                <c:pt idx="1">
                  <c:v>851</c:v>
                </c:pt>
                <c:pt idx="2">
                  <c:v>718</c:v>
                </c:pt>
                <c:pt idx="3">
                  <c:v>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C6-4760-9DF7-D320E41F71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C6-4760-9DF7-D320E41F71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cat>
            <c:numRef>
              <c:f>Foglio1!$A$2:$A$5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C6-4760-9DF7-D320E41F7135}"/>
            </c:ext>
          </c:extLst>
        </c:ser>
        <c:shape val="box"/>
        <c:axId val="51351936"/>
        <c:axId val="51353472"/>
        <c:axId val="0"/>
      </c:bar3DChart>
      <c:catAx>
        <c:axId val="51351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353472"/>
        <c:crosses val="autoZero"/>
        <c:auto val="1"/>
        <c:lblAlgn val="ctr"/>
        <c:lblOffset val="100"/>
      </c:catAx>
      <c:valAx>
        <c:axId val="51353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351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hPercent val="61"/>
      <c:rotY val="0"/>
      <c:depthPercent val="5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88E-3"/>
          <c:y val="5.0000000000000088E-3"/>
          <c:w val="0.99"/>
          <c:h val="0.98749999999999949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23.52</c:v>
                </c:pt>
                <c:pt idx="2">
                  <c:v>23.45</c:v>
                </c:pt>
                <c:pt idx="3">
                  <c:v>20.54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9BBB59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Sheet1!$D$2:$D$5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rgbClr val="8064A2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Sheet1!$E$2:$E$5</c:f>
            </c:numRef>
          </c:val>
        </c:ser>
        <c:shape val="box"/>
        <c:axId val="113785088"/>
        <c:axId val="125173760"/>
        <c:axId val="108857088"/>
      </c:bar3DChart>
      <c:catAx>
        <c:axId val="113785088"/>
        <c:scaling>
          <c:orientation val="minMax"/>
        </c:scaling>
        <c:axPos val="b"/>
        <c:numFmt formatCode="General" sourceLinked="0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25173760"/>
        <c:crosses val="autoZero"/>
        <c:auto val="1"/>
        <c:lblAlgn val="ctr"/>
        <c:lblOffset val="100"/>
        <c:noMultiLvlLbl val="1"/>
      </c:catAx>
      <c:valAx>
        <c:axId val="125173760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" sourceLinked="0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13785088"/>
        <c:crosses val="autoZero"/>
        <c:crossBetween val="between"/>
        <c:majorUnit val="7.5"/>
        <c:minorUnit val="3.75"/>
      </c:valAx>
      <c:serAx>
        <c:axId val="108857088"/>
        <c:scaling>
          <c:orientation val="minMax"/>
        </c:scaling>
        <c:axPos val="b"/>
        <c:tickLblPos val="none"/>
        <c:spPr>
          <a:ln w="12700" cap="flat">
            <a:noFill/>
            <a:prstDash val="solid"/>
            <a:round/>
          </a:ln>
        </c:spPr>
        <c:crossAx val="12517376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BFBFBF"/>
    </a:solidFill>
    <a:ln w="38100" cap="flat">
      <a:solidFill>
        <a:srgbClr val="002060"/>
      </a:solidFill>
      <a:prstDash val="solid"/>
      <a:round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hPercent val="61"/>
      <c:rotY val="0"/>
      <c:depthPercent val="5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88E-3"/>
          <c:y val="5.0000000000000088E-3"/>
          <c:w val="0.99"/>
          <c:h val="0.98749999999999949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23.52</c:v>
                </c:pt>
                <c:pt idx="2">
                  <c:v>23.45</c:v>
                </c:pt>
                <c:pt idx="3">
                  <c:v>20.54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9BBB59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Sheet1!$D$2:$D$5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rgbClr val="8064A2"/>
            </a:solidFill>
            <a:ln w="12700" cap="flat">
              <a:noFill/>
              <a:miter lim="400000"/>
            </a:ln>
            <a:effectLst/>
            <a:sp3d prstMaterial="matte"/>
          </c:spPr>
          <c:cat>
            <c:strRef>
              <c:f>Sheet1!$A$2:$A$5</c:f>
              <c:strCache>
                <c:ptCount val="4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Sheet1!$E$2:$E$5</c:f>
            </c:numRef>
          </c:val>
        </c:ser>
        <c:shape val="box"/>
        <c:axId val="55841152"/>
        <c:axId val="55842688"/>
        <c:axId val="66434816"/>
      </c:bar3DChart>
      <c:catAx>
        <c:axId val="55841152"/>
        <c:scaling>
          <c:orientation val="minMax"/>
        </c:scaling>
        <c:axPos val="b"/>
        <c:numFmt formatCode="General" sourceLinked="0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5842688"/>
        <c:crosses val="autoZero"/>
        <c:auto val="1"/>
        <c:lblAlgn val="ctr"/>
        <c:lblOffset val="100"/>
        <c:noMultiLvlLbl val="1"/>
      </c:catAx>
      <c:valAx>
        <c:axId val="55842688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" sourceLinked="0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5841152"/>
        <c:crosses val="autoZero"/>
        <c:crossBetween val="between"/>
        <c:majorUnit val="7.5"/>
        <c:minorUnit val="3.75"/>
      </c:valAx>
      <c:serAx>
        <c:axId val="66434816"/>
        <c:scaling>
          <c:orientation val="minMax"/>
        </c:scaling>
        <c:axPos val="b"/>
        <c:tickLblPos val="none"/>
        <c:spPr>
          <a:ln w="12700" cap="flat">
            <a:noFill/>
            <a:prstDash val="solid"/>
            <a:round/>
          </a:ln>
        </c:spPr>
        <c:crossAx val="5584268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BFBFBF"/>
    </a:solidFill>
    <a:ln w="38100" cap="flat">
      <a:solidFill>
        <a:srgbClr val="002060"/>
      </a:solidFill>
      <a:prstDash val="solid"/>
      <a:round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7450335" y="7681763"/>
            <a:ext cx="9483330" cy="601068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40000"/>
              </a:lnSpc>
              <a:defRPr sz="3600" i="1">
                <a:solidFill>
                  <a:srgbClr val="9D9D9D"/>
                </a:solidFill>
              </a:defRPr>
            </a:lvl1pPr>
          </a:lstStyle>
          <a:p>
            <a:r>
              <a:t>–Giovanni Mela</a:t>
            </a:r>
          </a:p>
        </p:txBody>
      </p:sp>
      <p:sp>
        <p:nvSpPr>
          <p:cNvPr id="118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8053089" y="6289352"/>
            <a:ext cx="8277822" cy="71536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4400"/>
            </a:lvl1pPr>
          </a:lstStyle>
          <a:p>
            <a:r>
              <a:t>“Inserisci qui una citazione”. 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142761833_2880x1921.jpeg"/>
          <p:cNvSpPr>
            <a:spLocks noGrp="1"/>
          </p:cNvSpPr>
          <p:nvPr>
            <p:ph type="pic" sz="half" idx="13"/>
          </p:nvPr>
        </p:nvSpPr>
        <p:spPr>
          <a:xfrm>
            <a:off x="7048499" y="3000374"/>
            <a:ext cx="10287002" cy="7715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olo Testo"/>
          <p:cNvSpPr txBox="1">
            <a:spLocks noGrp="1"/>
          </p:cNvSpPr>
          <p:nvPr>
            <p:ph type="title"/>
          </p:nvPr>
        </p:nvSpPr>
        <p:spPr>
          <a:xfrm>
            <a:off x="7333228" y="3661681"/>
            <a:ext cx="9554599" cy="1152532"/>
          </a:xfrm>
          <a:prstGeom prst="rect">
            <a:avLst/>
          </a:prstGeom>
        </p:spPr>
        <p:txBody>
          <a:bodyPr lIns="51433" tIns="51433" rIns="51433" bIns="51433"/>
          <a:lstStyle>
            <a:lvl1pPr algn="ctr" defTabSz="1828800">
              <a:defRPr sz="11200" cap="none">
                <a:solidFill>
                  <a:srgbClr val="1C5A7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4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333228" y="4903333"/>
            <a:ext cx="9554599" cy="4792779"/>
          </a:xfrm>
          <a:prstGeom prst="rect">
            <a:avLst/>
          </a:prstGeom>
        </p:spPr>
        <p:txBody>
          <a:bodyPr lIns="51433" tIns="51433" rIns="51433" bIns="51433"/>
          <a:lstStyle>
            <a:lvl1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2pPr>
            <a:lvl3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3pPr>
            <a:lvl4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4pPr>
            <a:lvl5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092160" y="9979185"/>
            <a:ext cx="328691" cy="344169"/>
          </a:xfrm>
          <a:prstGeom prst="rect">
            <a:avLst/>
          </a:prstGeom>
        </p:spPr>
        <p:txBody>
          <a:bodyPr lIns="51433" tIns="51433" rIns="51433" bIns="51433" anchor="ctr"/>
          <a:lstStyle>
            <a:lvl1pPr algn="r" defTabSz="1828800">
              <a:lnSpc>
                <a:spcPct val="90000"/>
              </a:lnSpc>
              <a:defRPr sz="16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Testo"/>
          <p:cNvSpPr txBox="1">
            <a:spLocks noGrp="1"/>
          </p:cNvSpPr>
          <p:nvPr>
            <p:ph type="title"/>
          </p:nvPr>
        </p:nvSpPr>
        <p:spPr>
          <a:xfrm>
            <a:off x="7333228" y="3652495"/>
            <a:ext cx="9554599" cy="1161717"/>
          </a:xfrm>
          <a:prstGeom prst="rect">
            <a:avLst/>
          </a:prstGeom>
        </p:spPr>
        <p:txBody>
          <a:bodyPr lIns="51433" tIns="51433" rIns="51433" bIns="51433"/>
          <a:lstStyle>
            <a:lvl1pPr algn="ctr" defTabSz="1828800">
              <a:defRPr sz="11200" cap="none">
                <a:solidFill>
                  <a:srgbClr val="1C5A7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333228" y="4903333"/>
            <a:ext cx="9554599" cy="4902996"/>
          </a:xfrm>
          <a:prstGeom prst="rect">
            <a:avLst/>
          </a:prstGeom>
        </p:spPr>
        <p:txBody>
          <a:bodyPr lIns="51433" tIns="51433" rIns="51433" bIns="51433"/>
          <a:lstStyle>
            <a:lvl1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092160" y="9979185"/>
            <a:ext cx="328691" cy="344169"/>
          </a:xfrm>
          <a:prstGeom prst="rect">
            <a:avLst/>
          </a:prstGeom>
        </p:spPr>
        <p:txBody>
          <a:bodyPr lIns="51433" tIns="51433" rIns="51433" bIns="51433" anchor="ctr"/>
          <a:lstStyle>
            <a:lvl1pPr algn="r" defTabSz="1828800"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xfrm>
            <a:off x="7333228" y="3661681"/>
            <a:ext cx="9554599" cy="1152532"/>
          </a:xfrm>
          <a:prstGeom prst="rect">
            <a:avLst/>
          </a:prstGeom>
        </p:spPr>
        <p:txBody>
          <a:bodyPr lIns="51433" tIns="51433" rIns="51433" bIns="51433"/>
          <a:lstStyle>
            <a:lvl1pPr algn="ctr" defTabSz="1828800">
              <a:defRPr sz="11200" cap="none">
                <a:solidFill>
                  <a:srgbClr val="1C5A7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333228" y="4903333"/>
            <a:ext cx="9554599" cy="4792779"/>
          </a:xfrm>
          <a:prstGeom prst="rect">
            <a:avLst/>
          </a:prstGeom>
        </p:spPr>
        <p:txBody>
          <a:bodyPr lIns="51433" tIns="51433" rIns="51433" bIns="51433"/>
          <a:lstStyle>
            <a:lvl1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092160" y="9979185"/>
            <a:ext cx="328691" cy="344169"/>
          </a:xfrm>
          <a:prstGeom prst="rect">
            <a:avLst/>
          </a:prstGeom>
        </p:spPr>
        <p:txBody>
          <a:bodyPr lIns="51433" tIns="51433" rIns="51433" bIns="51433" anchor="ctr"/>
          <a:lstStyle>
            <a:lvl1pPr algn="r" defTabSz="1828800"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uota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420850" y="10026253"/>
            <a:ext cx="488532" cy="509269"/>
          </a:xfrm>
          <a:prstGeom prst="rect">
            <a:avLst/>
          </a:prstGeom>
        </p:spPr>
        <p:txBody>
          <a:bodyPr lIns="51433" tIns="51433" rIns="51433" bIns="51433"/>
          <a:lstStyle>
            <a:lvl1pPr algn="l" defTabSz="1828800"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492458" y="10184566"/>
            <a:ext cx="328693" cy="344171"/>
          </a:xfrm>
          <a:prstGeom prst="rect">
            <a:avLst/>
          </a:prstGeom>
        </p:spPr>
        <p:txBody>
          <a:bodyPr lIns="51434" tIns="51434" rIns="51434" bIns="51434" anchor="ctr"/>
          <a:lstStyle>
            <a:lvl1pPr algn="r" defTabSz="18288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a"/>
          <p:cNvSpPr/>
          <p:nvPr/>
        </p:nvSpPr>
        <p:spPr>
          <a:xfrm flipV="1">
            <a:off x="7450335" y="10313787"/>
            <a:ext cx="9483330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25716" tIns="25716" rIns="25716" bIns="25716"/>
          <a:lstStyle/>
          <a:p>
            <a:pPr defTabSz="821530"/>
            <a:endParaRPr/>
          </a:p>
        </p:txBody>
      </p:sp>
      <p:sp>
        <p:nvSpPr>
          <p:cNvPr id="187" name="Linea"/>
          <p:cNvSpPr/>
          <p:nvPr/>
        </p:nvSpPr>
        <p:spPr>
          <a:xfrm flipV="1">
            <a:off x="7450335" y="3402210"/>
            <a:ext cx="9483330" cy="2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5716" tIns="25716" rIns="25716" bIns="25716"/>
          <a:lstStyle/>
          <a:p>
            <a:pPr defTabSz="821530"/>
            <a:endParaRPr/>
          </a:p>
        </p:txBody>
      </p:sp>
      <p:sp>
        <p:nvSpPr>
          <p:cNvPr id="188" name="Titolo Testo"/>
          <p:cNvSpPr txBox="1">
            <a:spLocks noGrp="1"/>
          </p:cNvSpPr>
          <p:nvPr>
            <p:ph type="title"/>
          </p:nvPr>
        </p:nvSpPr>
        <p:spPr>
          <a:xfrm>
            <a:off x="7333228" y="3661680"/>
            <a:ext cx="9554599" cy="1152533"/>
          </a:xfrm>
          <a:prstGeom prst="rect">
            <a:avLst/>
          </a:prstGeom>
        </p:spPr>
        <p:txBody>
          <a:bodyPr lIns="51433" tIns="51433" rIns="51433" bIns="51433"/>
          <a:lstStyle>
            <a:lvl1pPr algn="ctr" defTabSz="1828800">
              <a:defRPr sz="11200" cap="none">
                <a:solidFill>
                  <a:srgbClr val="1C5A7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8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333228" y="4903333"/>
            <a:ext cx="9554599" cy="4792779"/>
          </a:xfrm>
          <a:prstGeom prst="rect">
            <a:avLst/>
          </a:prstGeom>
        </p:spPr>
        <p:txBody>
          <a:bodyPr lIns="51433" tIns="51433" rIns="51433" bIns="51433"/>
          <a:lstStyle>
            <a:lvl1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2pPr>
            <a:lvl3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3pPr>
            <a:lvl4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4pPr>
            <a:lvl5pPr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092161" y="9979186"/>
            <a:ext cx="328690" cy="344167"/>
          </a:xfrm>
          <a:prstGeom prst="rect">
            <a:avLst/>
          </a:prstGeom>
        </p:spPr>
        <p:txBody>
          <a:bodyPr lIns="51433" tIns="51433" rIns="51433" bIns="51433" anchor="ctr"/>
          <a:lstStyle>
            <a:lvl1pPr algn="r" defTabSz="1828800">
              <a:lnSpc>
                <a:spcPct val="90000"/>
              </a:lnSpc>
              <a:defRPr sz="16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58179120-6BB7-42CA-9583-9706AD4AA3F7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0168337" y="12322968"/>
            <a:ext cx="572272" cy="513601"/>
          </a:xfrm>
        </p:spPr>
        <p:txBody>
          <a:bodyPr/>
          <a:lstStyle/>
          <a:p>
            <a:fld id="{733217DE-FDC9-4ADB-83C5-B73294AF5A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Immagine"/>
          <p:cNvSpPr>
            <a:spLocks noGrp="1"/>
          </p:cNvSpPr>
          <p:nvPr>
            <p:ph type="pic" sz="quarter" idx="13"/>
          </p:nvPr>
        </p:nvSpPr>
        <p:spPr>
          <a:xfrm>
            <a:off x="7540748" y="3934643"/>
            <a:ext cx="9302504" cy="449051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" name="Titolo Testo"/>
          <p:cNvSpPr txBox="1">
            <a:spLocks noGrp="1"/>
          </p:cNvSpPr>
          <p:nvPr>
            <p:ph type="title"/>
          </p:nvPr>
        </p:nvSpPr>
        <p:spPr>
          <a:xfrm>
            <a:off x="7450335" y="8616032"/>
            <a:ext cx="9483330" cy="88404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450335" y="9540255"/>
            <a:ext cx="9483330" cy="66303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" name="Titolo Testo"/>
          <p:cNvSpPr txBox="1">
            <a:spLocks noGrp="1"/>
          </p:cNvSpPr>
          <p:nvPr>
            <p:ph type="title"/>
          </p:nvPr>
        </p:nvSpPr>
        <p:spPr>
          <a:xfrm>
            <a:off x="7450335" y="6054328"/>
            <a:ext cx="9483330" cy="1607345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Immagine"/>
          <p:cNvSpPr>
            <a:spLocks noGrp="1"/>
          </p:cNvSpPr>
          <p:nvPr>
            <p:ph type="pic" sz="quarter" idx="13"/>
          </p:nvPr>
        </p:nvSpPr>
        <p:spPr>
          <a:xfrm>
            <a:off x="12431772" y="3777032"/>
            <a:ext cx="4410151" cy="59572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7450335" y="4899049"/>
            <a:ext cx="4611069" cy="4801941"/>
          </a:xfrm>
          <a:prstGeom prst="rect">
            <a:avLst/>
          </a:prstGeom>
        </p:spPr>
        <p:txBody>
          <a:bodyPr anchor="t"/>
          <a:lstStyle/>
          <a:p>
            <a:r>
              <a:t>Titolo Testo</a:t>
            </a:r>
          </a:p>
        </p:txBody>
      </p:sp>
      <p:sp>
        <p:nvSpPr>
          <p:cNvPr id="4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450335" y="3924597"/>
            <a:ext cx="4611069" cy="66303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a"/>
          <p:cNvSpPr/>
          <p:nvPr/>
        </p:nvSpPr>
        <p:spPr>
          <a:xfrm>
            <a:off x="7450335" y="5039692"/>
            <a:ext cx="9490048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Titolo Testo"/>
          <p:cNvSpPr txBox="1">
            <a:spLocks noGrp="1"/>
          </p:cNvSpPr>
          <p:nvPr>
            <p:ph type="title"/>
          </p:nvPr>
        </p:nvSpPr>
        <p:spPr>
          <a:xfrm>
            <a:off x="7450335" y="3472531"/>
            <a:ext cx="9483330" cy="1506886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a"/>
          <p:cNvSpPr/>
          <p:nvPr/>
        </p:nvSpPr>
        <p:spPr>
          <a:xfrm>
            <a:off x="7450335" y="5039692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7450335" y="3472531"/>
            <a:ext cx="9483330" cy="1506886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450335" y="5401344"/>
            <a:ext cx="9483330" cy="4530702"/>
          </a:xfrm>
          <a:prstGeom prst="rect">
            <a:avLst/>
          </a:prstGeom>
        </p:spPr>
        <p:txBody>
          <a:bodyPr anchor="ctr"/>
          <a:lstStyle>
            <a:lvl1pPr marL="5177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1pPr>
            <a:lvl2pPr marL="9368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2pPr>
            <a:lvl3pPr marL="13559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3pPr>
            <a:lvl4pPr marL="17750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4pPr>
            <a:lvl5pPr marL="21941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a"/>
          <p:cNvSpPr/>
          <p:nvPr/>
        </p:nvSpPr>
        <p:spPr>
          <a:xfrm>
            <a:off x="7450335" y="5039692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7539419" y="5369308"/>
            <a:ext cx="4369967" cy="43699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7450335" y="3472531"/>
            <a:ext cx="9483330" cy="1506886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8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413009" y="5351115"/>
            <a:ext cx="4530702" cy="4369967"/>
          </a:xfrm>
          <a:prstGeom prst="rect">
            <a:avLst/>
          </a:prstGeom>
        </p:spPr>
        <p:txBody>
          <a:bodyPr anchor="ctr"/>
          <a:lstStyle>
            <a:lvl1pPr marL="441959" indent="-441959">
              <a:lnSpc>
                <a:spcPct val="100000"/>
              </a:lnSpc>
              <a:spcBef>
                <a:spcPts val="4500"/>
              </a:spcBef>
              <a:buSzPct val="30000"/>
              <a:buBlip>
                <a:blip r:embed="rId2"/>
              </a:buBlip>
              <a:defRPr sz="3600"/>
            </a:lvl1pPr>
            <a:lvl2pPr marL="810259" indent="-441959">
              <a:lnSpc>
                <a:spcPct val="100000"/>
              </a:lnSpc>
              <a:spcBef>
                <a:spcPts val="4500"/>
              </a:spcBef>
              <a:buSzPct val="30000"/>
              <a:buBlip>
                <a:blip r:embed="rId2"/>
              </a:buBlip>
              <a:defRPr sz="3600"/>
            </a:lvl2pPr>
            <a:lvl3pPr marL="1178560" indent="-441960">
              <a:lnSpc>
                <a:spcPct val="100000"/>
              </a:lnSpc>
              <a:spcBef>
                <a:spcPts val="4500"/>
              </a:spcBef>
              <a:buSzPct val="30000"/>
              <a:buBlip>
                <a:blip r:embed="rId2"/>
              </a:buBlip>
              <a:defRPr sz="3600"/>
            </a:lvl3pPr>
            <a:lvl4pPr marL="1546860" indent="-441960">
              <a:lnSpc>
                <a:spcPct val="100000"/>
              </a:lnSpc>
              <a:spcBef>
                <a:spcPts val="4500"/>
              </a:spcBef>
              <a:buSzPct val="30000"/>
              <a:buBlip>
                <a:blip r:embed="rId2"/>
              </a:buBlip>
              <a:defRPr sz="3600"/>
            </a:lvl4pPr>
            <a:lvl5pPr marL="1915160" indent="-441960">
              <a:lnSpc>
                <a:spcPct val="100000"/>
              </a:lnSpc>
              <a:spcBef>
                <a:spcPts val="4500"/>
              </a:spcBef>
              <a:buSzPct val="30000"/>
              <a:buBlip>
                <a:blip r:embed="rId2"/>
              </a:buBlip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450335" y="3773908"/>
            <a:ext cx="9483330" cy="6158138"/>
          </a:xfrm>
          <a:prstGeom prst="rect">
            <a:avLst/>
          </a:prstGeom>
        </p:spPr>
        <p:txBody>
          <a:bodyPr anchor="ctr"/>
          <a:lstStyle>
            <a:lvl1pPr marL="5177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1pPr>
            <a:lvl2pPr marL="9368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2pPr>
            <a:lvl3pPr marL="13559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3pPr>
            <a:lvl4pPr marL="17750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4pPr>
            <a:lvl5pPr marL="2194111" indent="-517711">
              <a:lnSpc>
                <a:spcPct val="100000"/>
              </a:lnSpc>
              <a:spcBef>
                <a:spcPts val="5900"/>
              </a:spcBef>
              <a:buSzPct val="30000"/>
              <a:buBlip>
                <a:blip r:embed="rId2"/>
              </a:buBlip>
              <a:defRPr sz="4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Immagine"/>
          <p:cNvSpPr>
            <a:spLocks noGrp="1"/>
          </p:cNvSpPr>
          <p:nvPr>
            <p:ph type="pic" sz="quarter" idx="13"/>
          </p:nvPr>
        </p:nvSpPr>
        <p:spPr>
          <a:xfrm>
            <a:off x="12312550" y="3773908"/>
            <a:ext cx="4530702" cy="28530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Immagine"/>
          <p:cNvSpPr>
            <a:spLocks noGrp="1"/>
          </p:cNvSpPr>
          <p:nvPr>
            <p:ph type="pic" sz="quarter" idx="14"/>
          </p:nvPr>
        </p:nvSpPr>
        <p:spPr>
          <a:xfrm>
            <a:off x="12312550" y="6958458"/>
            <a:ext cx="4530702" cy="288317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Immagine"/>
          <p:cNvSpPr>
            <a:spLocks noGrp="1"/>
          </p:cNvSpPr>
          <p:nvPr>
            <p:ph type="pic" sz="quarter" idx="15"/>
          </p:nvPr>
        </p:nvSpPr>
        <p:spPr>
          <a:xfrm>
            <a:off x="7539419" y="3772009"/>
            <a:ext cx="4410151" cy="60677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47337" y="9932045"/>
            <a:ext cx="321668" cy="3470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7450335" y="10313787"/>
            <a:ext cx="9483331" cy="3"/>
          </a:xfrm>
          <a:prstGeom prst="line">
            <a:avLst/>
          </a:prstGeom>
          <a:ln w="254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a"/>
          <p:cNvSpPr/>
          <p:nvPr/>
        </p:nvSpPr>
        <p:spPr>
          <a:xfrm flipV="1">
            <a:off x="7450335" y="3402210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defTabSz="1389888">
              <a:lnSpc>
                <a:spcPct val="90000"/>
              </a:lnSpc>
              <a:defRPr sz="52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4" name="Linea"/>
          <p:cNvSpPr/>
          <p:nvPr/>
        </p:nvSpPr>
        <p:spPr>
          <a:xfrm>
            <a:off x="7450335" y="7099101"/>
            <a:ext cx="9483331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40183" tIns="40183" rIns="40183" bIns="40183" anchor="ctr"/>
          <a:lstStyle/>
          <a:p>
            <a:pPr algn="l" defTabSz="64293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7450335" y="5381252"/>
            <a:ext cx="9483330" cy="16073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183" tIns="40183" rIns="40183" bIns="40183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450335" y="7400478"/>
            <a:ext cx="9483330" cy="6529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183" tIns="40183" rIns="40183" bIns="40183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37291" y="9932045"/>
            <a:ext cx="321668" cy="347068"/>
          </a:xfrm>
          <a:prstGeom prst="rect">
            <a:avLst/>
          </a:prstGeom>
          <a:ln w="3175">
            <a:miter lim="400000"/>
          </a:ln>
        </p:spPr>
        <p:txBody>
          <a:bodyPr wrap="none" lIns="40183" tIns="40183" rIns="40183" bIns="40183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8215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3556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7112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0668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4224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L Modello organizzativo-…"/>
          <p:cNvSpPr txBox="1">
            <a:spLocks noGrp="1"/>
          </p:cNvSpPr>
          <p:nvPr>
            <p:ph type="title"/>
          </p:nvPr>
        </p:nvSpPr>
        <p:spPr>
          <a:xfrm>
            <a:off x="814736" y="3375421"/>
            <a:ext cx="11953327" cy="8536783"/>
          </a:xfrm>
          <a:prstGeom prst="rect">
            <a:avLst/>
          </a:prstGeom>
        </p:spPr>
        <p:txBody>
          <a:bodyPr/>
          <a:lstStyle/>
          <a:p>
            <a:pPr algn="ctr">
              <a:defRPr sz="7800" b="1" i="1"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IL </a:t>
            </a:r>
            <a:r>
              <a:rPr dirty="0" err="1"/>
              <a:t>Modello</a:t>
            </a:r>
            <a:r>
              <a:rPr dirty="0"/>
              <a:t> </a:t>
            </a:r>
            <a:r>
              <a:rPr dirty="0" err="1" smtClean="0"/>
              <a:t>organizzativo</a:t>
            </a:r>
            <a:endParaRPr dirty="0"/>
          </a:p>
          <a:p>
            <a:pPr algn="ctr">
              <a:defRPr sz="4800" b="1" i="1"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Gennaro</a:t>
            </a:r>
            <a:r>
              <a:rPr dirty="0"/>
              <a:t> De </a:t>
            </a:r>
            <a:r>
              <a:rPr dirty="0" err="1"/>
              <a:t>Nardo</a:t>
            </a:r>
            <a:endParaRPr dirty="0"/>
          </a:p>
        </p:txBody>
      </p:sp>
      <p:sp>
        <p:nvSpPr>
          <p:cNvPr id="173" name="FEDERAZIONE ITALIANA MEDICI DI MEDICINA GENERALE -…"/>
          <p:cNvSpPr txBox="1">
            <a:spLocks noGrp="1"/>
          </p:cNvSpPr>
          <p:nvPr>
            <p:ph type="body" sz="quarter" idx="1"/>
          </p:nvPr>
        </p:nvSpPr>
        <p:spPr>
          <a:xfrm>
            <a:off x="3762375" y="1460003"/>
            <a:ext cx="8197454" cy="1178720"/>
          </a:xfrm>
          <a:prstGeom prst="rect">
            <a:avLst/>
          </a:prstGeom>
        </p:spPr>
        <p:txBody>
          <a:bodyPr/>
          <a:lstStyle/>
          <a:p>
            <a:pPr algn="ctr" defTabSz="550425">
              <a:defRPr sz="2144" b="1" i="1">
                <a:solidFill>
                  <a:srgbClr val="7A81FF"/>
                </a:solidFill>
              </a:defRPr>
            </a:pPr>
            <a:r>
              <a:rPr dirty="0"/>
              <a:t>FEDERAZIONE ITALIANA MEDICI DI MEDICINA GENERALE - </a:t>
            </a:r>
          </a:p>
          <a:p>
            <a:pPr algn="ctr" defTabSz="550425">
              <a:defRPr sz="2144" b="1" i="1">
                <a:solidFill>
                  <a:srgbClr val="7A81FF"/>
                </a:solidFill>
              </a:defRPr>
            </a:pPr>
            <a:r>
              <a:rPr dirty="0"/>
              <a:t>CATANZARO</a:t>
            </a:r>
          </a:p>
        </p:txBody>
      </p:sp>
      <p:grpSp>
        <p:nvGrpSpPr>
          <p:cNvPr id="2" name="PC_20181027143743412.jpg"/>
          <p:cNvGrpSpPr/>
          <p:nvPr/>
        </p:nvGrpSpPr>
        <p:grpSpPr>
          <a:xfrm>
            <a:off x="13175766" y="-142"/>
            <a:ext cx="11208234" cy="13225166"/>
            <a:chOff x="0" y="0"/>
            <a:chExt cx="6536478" cy="13225164"/>
          </a:xfrm>
        </p:grpSpPr>
        <p:pic>
          <p:nvPicPr>
            <p:cNvPr id="175" name="PC_20181027143743412.jpg" descr="PC_20181027143743412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r="1975" b="494"/>
            <a:stretch>
              <a:fillRect/>
            </a:stretch>
          </p:blipFill>
          <p:spPr>
            <a:xfrm>
              <a:off x="243329" y="241389"/>
              <a:ext cx="6115350" cy="128059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PC_20181027143743412.jpg" descr="PC_20181027143743412.jp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-1"/>
              <a:ext cx="6536479" cy="13225166"/>
            </a:xfrm>
            <a:prstGeom prst="rect">
              <a:avLst/>
            </a:prstGeom>
            <a:effectLst/>
          </p:spPr>
        </p:pic>
      </p:grpSp>
      <p:sp>
        <p:nvSpPr>
          <p:cNvPr id="177" name="Testo"/>
          <p:cNvSpPr txBox="1"/>
          <p:nvPr/>
        </p:nvSpPr>
        <p:spPr>
          <a:xfrm>
            <a:off x="3771062" y="12847637"/>
            <a:ext cx="1554251" cy="879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ctr">
            <a:spAutoFit/>
          </a:bodyPr>
          <a:lstStyle/>
          <a:p>
            <a:endParaRPr/>
          </a:p>
        </p:txBody>
      </p:sp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77312" y="11869564"/>
            <a:ext cx="3442884" cy="911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 advAuto="0"/>
      <p:bldP spid="173" grpId="0" animBg="1" advAuto="0"/>
      <p:bldP spid="17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 txBox="1"/>
          <p:nvPr/>
        </p:nvSpPr>
        <p:spPr>
          <a:xfrm>
            <a:off x="2686944" y="1848624"/>
            <a:ext cx="18722080" cy="8629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3" tIns="51433" rIns="51433" bIns="51433" anchor="ctr">
            <a:spAutoFit/>
          </a:bodyPr>
          <a:lstStyle/>
          <a:p>
            <a:pPr defTabSz="1828800">
              <a:tabLst>
                <a:tab pos="1828800" algn="l"/>
              </a:tabLst>
              <a:defRPr sz="6400">
                <a:solidFill>
                  <a:srgbClr val="3B854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it-IT" dirty="0" smtClean="0"/>
          </a:p>
          <a:p>
            <a:pPr defTabSz="1828800">
              <a:tabLst>
                <a:tab pos="1828800" algn="l"/>
              </a:tabLst>
              <a:defRPr sz="6400">
                <a:solidFill>
                  <a:srgbClr val="3B854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smtClean="0"/>
              <a:t>Medici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Continuità</a:t>
            </a:r>
            <a:r>
              <a:rPr dirty="0"/>
              <a:t> </a:t>
            </a:r>
            <a:r>
              <a:rPr dirty="0" err="1"/>
              <a:t>Assistenziale</a:t>
            </a:r>
            <a:r>
              <a:rPr dirty="0"/>
              <a:t>    </a:t>
            </a:r>
            <a:endParaRPr lang="it-IT" dirty="0" smtClean="0"/>
          </a:p>
          <a:p>
            <a:pPr defTabSz="1828800">
              <a:tabLst>
                <a:tab pos="1828800" algn="l"/>
              </a:tabLst>
              <a:defRPr sz="6400">
                <a:solidFill>
                  <a:srgbClr val="3B854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smtClean="0"/>
              <a:t>    </a:t>
            </a:r>
            <a:r>
              <a:rPr dirty="0"/>
              <a:t>(“</a:t>
            </a:r>
            <a:r>
              <a:rPr dirty="0" err="1"/>
              <a:t>dedicati</a:t>
            </a:r>
            <a:r>
              <a:rPr dirty="0"/>
              <a:t>” all’ UCCP) </a:t>
            </a:r>
            <a:r>
              <a:rPr dirty="0" err="1"/>
              <a:t>cosa</a:t>
            </a:r>
            <a:r>
              <a:rPr dirty="0"/>
              <a:t> </a:t>
            </a:r>
            <a:r>
              <a:rPr dirty="0" err="1"/>
              <a:t>Fanno</a:t>
            </a:r>
            <a:r>
              <a:rPr dirty="0"/>
              <a:t>?</a:t>
            </a:r>
          </a:p>
          <a:p>
            <a:pPr defTabSz="1828800">
              <a:tabLst>
                <a:tab pos="1828800" algn="l"/>
              </a:tabLst>
              <a:defRPr sz="1800" b="1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Interazione</a:t>
            </a:r>
            <a:r>
              <a:rPr dirty="0"/>
              <a:t> sui </a:t>
            </a:r>
            <a:r>
              <a:rPr dirty="0" err="1"/>
              <a:t>supporti</a:t>
            </a:r>
            <a:r>
              <a:rPr dirty="0"/>
              <a:t> </a:t>
            </a:r>
            <a:r>
              <a:rPr dirty="0" err="1"/>
              <a:t>informatici</a:t>
            </a:r>
            <a:r>
              <a:rPr dirty="0"/>
              <a:t>, </a:t>
            </a:r>
            <a:r>
              <a:rPr dirty="0" err="1"/>
              <a:t>condivisione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stessi</a:t>
            </a:r>
            <a:r>
              <a:rPr dirty="0"/>
              <a:t>, </a:t>
            </a:r>
            <a:r>
              <a:rPr dirty="0" err="1"/>
              <a:t>formazione</a:t>
            </a:r>
            <a:endParaRPr dirty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Assistenza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“PERSONA”, non al </a:t>
            </a:r>
            <a:r>
              <a:rPr dirty="0" err="1"/>
              <a:t>sintomo</a:t>
            </a:r>
            <a:r>
              <a:rPr dirty="0"/>
              <a:t> o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patologia</a:t>
            </a:r>
            <a:r>
              <a:rPr dirty="0"/>
              <a:t> (</a:t>
            </a:r>
            <a:r>
              <a:rPr dirty="0" err="1"/>
              <a:t>limite</a:t>
            </a:r>
            <a:r>
              <a:rPr dirty="0"/>
              <a:t> </a:t>
            </a:r>
            <a:r>
              <a:rPr dirty="0" err="1"/>
              <a:t>insito</a:t>
            </a:r>
            <a:r>
              <a:rPr dirty="0"/>
              <a:t> </a:t>
            </a:r>
            <a:r>
              <a:rPr dirty="0" err="1"/>
              <a:t>nell’attuale</a:t>
            </a:r>
            <a:r>
              <a:rPr dirty="0"/>
              <a:t> </a:t>
            </a:r>
            <a:r>
              <a:rPr dirty="0" err="1"/>
              <a:t>organizzazione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continuità</a:t>
            </a:r>
            <a:r>
              <a:rPr dirty="0"/>
              <a:t> </a:t>
            </a:r>
            <a:r>
              <a:rPr dirty="0" err="1"/>
              <a:t>assistenziale</a:t>
            </a:r>
            <a:r>
              <a:rPr dirty="0"/>
              <a:t>)</a:t>
            </a:r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Creazione</a:t>
            </a:r>
            <a:r>
              <a:rPr dirty="0"/>
              <a:t>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“REALE” </a:t>
            </a:r>
            <a:r>
              <a:rPr dirty="0" err="1"/>
              <a:t>continuità</a:t>
            </a:r>
            <a:r>
              <a:rPr dirty="0"/>
              <a:t> </a:t>
            </a:r>
            <a:r>
              <a:rPr dirty="0" err="1"/>
              <a:t>assistenziale</a:t>
            </a:r>
            <a:r>
              <a:rPr dirty="0"/>
              <a:t> con la </a:t>
            </a:r>
            <a:r>
              <a:rPr dirty="0" err="1"/>
              <a:t>presa</a:t>
            </a:r>
            <a:r>
              <a:rPr dirty="0"/>
              <a:t> in </a:t>
            </a:r>
            <a:r>
              <a:rPr dirty="0" err="1"/>
              <a:t>carico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“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noti</a:t>
            </a:r>
            <a:r>
              <a:rPr dirty="0" smtClean="0"/>
              <a:t>”.</a:t>
            </a:r>
            <a:endParaRPr lang="it-IT" dirty="0" smtClean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Valorizzazione</a:t>
            </a:r>
            <a:r>
              <a:rPr dirty="0"/>
              <a:t> </a:t>
            </a:r>
            <a:r>
              <a:rPr dirty="0" err="1"/>
              <a:t>piena</a:t>
            </a:r>
            <a:r>
              <a:rPr dirty="0"/>
              <a:t> in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modo</a:t>
            </a:r>
            <a:r>
              <a:rPr dirty="0"/>
              <a:t> del </a:t>
            </a:r>
            <a:r>
              <a:rPr b="1" i="1" dirty="0"/>
              <a:t>RUOLO UNICO</a:t>
            </a:r>
            <a:r>
              <a:rPr i="1" dirty="0"/>
              <a:t>, </a:t>
            </a:r>
            <a:r>
              <a:rPr dirty="0" err="1"/>
              <a:t>previsto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 </a:t>
            </a:r>
            <a:r>
              <a:rPr dirty="0" err="1"/>
              <a:t>precedenti</a:t>
            </a:r>
            <a:r>
              <a:rPr dirty="0"/>
              <a:t> ACN e </a:t>
            </a:r>
            <a:r>
              <a:rPr dirty="0" err="1"/>
              <a:t>dal</a:t>
            </a:r>
            <a:r>
              <a:rPr dirty="0"/>
              <a:t> </a:t>
            </a:r>
            <a:r>
              <a:rPr dirty="0" err="1"/>
              <a:t>Decreto</a:t>
            </a:r>
            <a:r>
              <a:rPr dirty="0"/>
              <a:t> </a:t>
            </a:r>
            <a:r>
              <a:rPr dirty="0" err="1"/>
              <a:t>Balduzzi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"/>
          <p:cNvSpPr txBox="1"/>
          <p:nvPr/>
        </p:nvSpPr>
        <p:spPr>
          <a:xfrm>
            <a:off x="1872226" y="2348481"/>
            <a:ext cx="18354489" cy="8536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1433" tIns="51433" rIns="51433" bIns="51433" anchor="ctr">
            <a:spAutoFit/>
          </a:bodyPr>
          <a:lstStyle/>
          <a:p>
            <a:pPr defTabSz="1828800">
              <a:tabLst>
                <a:tab pos="1828800" algn="l"/>
              </a:tabLst>
              <a:defRPr sz="7200">
                <a:solidFill>
                  <a:srgbClr val="185A8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M</a:t>
            </a:r>
            <a:r>
              <a:rPr dirty="0">
                <a:solidFill>
                  <a:srgbClr val="1C5A7F"/>
                </a:solidFill>
              </a:rPr>
              <a:t>edici </a:t>
            </a:r>
            <a:r>
              <a:rPr dirty="0" err="1">
                <a:solidFill>
                  <a:srgbClr val="1C5A7F"/>
                </a:solidFill>
              </a:rPr>
              <a:t>di</a:t>
            </a:r>
            <a:r>
              <a:rPr dirty="0">
                <a:solidFill>
                  <a:srgbClr val="1C5A7F"/>
                </a:solidFill>
              </a:rPr>
              <a:t> </a:t>
            </a:r>
            <a:r>
              <a:rPr dirty="0" err="1">
                <a:solidFill>
                  <a:srgbClr val="1C5A7F"/>
                </a:solidFill>
              </a:rPr>
              <a:t>Continuità</a:t>
            </a:r>
            <a:r>
              <a:rPr dirty="0">
                <a:solidFill>
                  <a:srgbClr val="1C5A7F"/>
                </a:solidFill>
              </a:rPr>
              <a:t> </a:t>
            </a:r>
            <a:r>
              <a:rPr dirty="0" err="1">
                <a:solidFill>
                  <a:srgbClr val="1C5A7F"/>
                </a:solidFill>
              </a:rPr>
              <a:t>Assistenziale</a:t>
            </a:r>
            <a:r>
              <a:rPr dirty="0">
                <a:solidFill>
                  <a:srgbClr val="1C5A7F"/>
                </a:solidFill>
              </a:rPr>
              <a:t>  </a:t>
            </a:r>
            <a:endParaRPr lang="it-IT" dirty="0" smtClean="0">
              <a:solidFill>
                <a:srgbClr val="1C5A7F"/>
              </a:solidFill>
            </a:endParaRPr>
          </a:p>
          <a:p>
            <a:pPr defTabSz="1828800">
              <a:tabLst>
                <a:tab pos="1828800" algn="l"/>
              </a:tabLst>
              <a:defRPr sz="7200">
                <a:solidFill>
                  <a:srgbClr val="185A8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smtClean="0">
                <a:solidFill>
                  <a:srgbClr val="1C5A7F"/>
                </a:solidFill>
              </a:rPr>
              <a:t>      </a:t>
            </a:r>
            <a:r>
              <a:rPr dirty="0">
                <a:solidFill>
                  <a:srgbClr val="1C5A7F"/>
                </a:solidFill>
              </a:rPr>
              <a:t>(“</a:t>
            </a:r>
            <a:r>
              <a:rPr dirty="0" err="1">
                <a:solidFill>
                  <a:srgbClr val="1C5A7F"/>
                </a:solidFill>
              </a:rPr>
              <a:t>dedicati</a:t>
            </a:r>
            <a:r>
              <a:rPr dirty="0">
                <a:solidFill>
                  <a:srgbClr val="1C5A7F"/>
                </a:solidFill>
              </a:rPr>
              <a:t>” all’ UCCP) </a:t>
            </a:r>
            <a:r>
              <a:rPr dirty="0" err="1">
                <a:solidFill>
                  <a:srgbClr val="1C5A7F"/>
                </a:solidFill>
              </a:rPr>
              <a:t>Cosa</a:t>
            </a:r>
            <a:r>
              <a:rPr dirty="0">
                <a:solidFill>
                  <a:srgbClr val="1C5A7F"/>
                </a:solidFill>
              </a:rPr>
              <a:t> </a:t>
            </a:r>
            <a:r>
              <a:rPr dirty="0" err="1">
                <a:solidFill>
                  <a:srgbClr val="1C5A7F"/>
                </a:solidFill>
              </a:rPr>
              <a:t>fanno</a:t>
            </a:r>
            <a:r>
              <a:rPr dirty="0">
                <a:solidFill>
                  <a:srgbClr val="1C5A7F"/>
                </a:solidFill>
              </a:rPr>
              <a:t> ?</a:t>
            </a:r>
          </a:p>
          <a:p>
            <a:pPr lvl="1" indent="914400" algn="just" defTabSz="1828800">
              <a:tabLst>
                <a:tab pos="1828800" algn="l"/>
              </a:tabLst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dirty="0" err="1"/>
              <a:t>Partecipazione</a:t>
            </a:r>
            <a:r>
              <a:rPr dirty="0"/>
              <a:t> </a:t>
            </a:r>
            <a:r>
              <a:rPr dirty="0" err="1"/>
              <a:t>piena</a:t>
            </a:r>
            <a:r>
              <a:rPr dirty="0"/>
              <a:t> :</a:t>
            </a:r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3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costruzione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sz="4200" dirty="0">
                <a:solidFill>
                  <a:srgbClr val="FF0000"/>
                </a:solidFill>
              </a:rPr>
              <a:t>PDTA</a:t>
            </a:r>
            <a:r>
              <a:rPr sz="4200" dirty="0"/>
              <a:t>,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realizzazione</a:t>
            </a:r>
            <a:r>
              <a:rPr dirty="0"/>
              <a:t> </a:t>
            </a:r>
            <a:r>
              <a:rPr dirty="0" err="1"/>
              <a:t>pratica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territorio</a:t>
            </a:r>
            <a:r>
              <a:rPr dirty="0"/>
              <a:t>, </a:t>
            </a:r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3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gestione</a:t>
            </a:r>
            <a:r>
              <a:rPr dirty="0"/>
              <a:t> </a:t>
            </a:r>
            <a:r>
              <a:rPr sz="4200" dirty="0" err="1">
                <a:solidFill>
                  <a:srgbClr val="FF0000"/>
                </a:solidFill>
              </a:rPr>
              <a:t>degli</a:t>
            </a:r>
            <a:r>
              <a:rPr sz="4200" dirty="0">
                <a:solidFill>
                  <a:srgbClr val="FF0000"/>
                </a:solidFill>
              </a:rPr>
              <a:t> </a:t>
            </a:r>
            <a:r>
              <a:rPr sz="4200" dirty="0" err="1">
                <a:solidFill>
                  <a:srgbClr val="FF0000"/>
                </a:solidFill>
              </a:rPr>
              <a:t>ambulatori</a:t>
            </a:r>
            <a:r>
              <a:rPr sz="4200" dirty="0">
                <a:solidFill>
                  <a:srgbClr val="FF0000"/>
                </a:solidFill>
              </a:rPr>
              <a:t> </a:t>
            </a:r>
            <a:r>
              <a:rPr sz="4200" dirty="0" err="1">
                <a:solidFill>
                  <a:srgbClr val="FF0000"/>
                </a:solidFill>
              </a:rPr>
              <a:t>di</a:t>
            </a:r>
            <a:r>
              <a:rPr sz="4200" dirty="0">
                <a:solidFill>
                  <a:srgbClr val="FF0000"/>
                </a:solidFill>
              </a:rPr>
              <a:t> </a:t>
            </a:r>
            <a:r>
              <a:rPr sz="4200" dirty="0" err="1">
                <a:solidFill>
                  <a:srgbClr val="FF0000"/>
                </a:solidFill>
              </a:rPr>
              <a:t>patologia</a:t>
            </a:r>
            <a:r>
              <a:rPr sz="4200" dirty="0"/>
              <a:t>, </a:t>
            </a:r>
            <a:r>
              <a:rPr dirty="0" err="1"/>
              <a:t>anche</a:t>
            </a:r>
            <a:r>
              <a:rPr dirty="0"/>
              <a:t> (ma non solo…) in </a:t>
            </a:r>
            <a:r>
              <a:rPr dirty="0" err="1"/>
              <a:t>supporto</a:t>
            </a:r>
            <a:r>
              <a:rPr dirty="0"/>
              <a:t> del MMG e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specialisti</a:t>
            </a:r>
            <a:r>
              <a:rPr dirty="0"/>
              <a:t> </a:t>
            </a:r>
            <a:r>
              <a:rPr dirty="0" err="1"/>
              <a:t>dedicati</a:t>
            </a:r>
            <a:r>
              <a:rPr dirty="0"/>
              <a:t> all’ UCCP</a:t>
            </a:r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1C5A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</a:t>
            </a:r>
            <a:r>
              <a:rPr sz="3200" dirty="0" err="1"/>
              <a:t>Aiuto</a:t>
            </a:r>
            <a:r>
              <a:rPr sz="3200" dirty="0"/>
              <a:t> </a:t>
            </a:r>
            <a:r>
              <a:rPr sz="3200" dirty="0" err="1"/>
              <a:t>nella</a:t>
            </a:r>
            <a:r>
              <a:rPr sz="3200" dirty="0"/>
              <a:t> </a:t>
            </a:r>
            <a:r>
              <a:rPr sz="3200" dirty="0" err="1"/>
              <a:t>gestione</a:t>
            </a:r>
            <a:r>
              <a:rPr sz="3200" dirty="0"/>
              <a:t> </a:t>
            </a:r>
            <a:r>
              <a:rPr dirty="0" err="1">
                <a:solidFill>
                  <a:srgbClr val="FF0000"/>
                </a:solidFill>
              </a:rPr>
              <a:t>dei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pazienti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fragili</a:t>
            </a:r>
            <a:r>
              <a:rPr dirty="0"/>
              <a:t>, </a:t>
            </a:r>
            <a:r>
              <a:rPr sz="3200" dirty="0" err="1"/>
              <a:t>col</a:t>
            </a:r>
            <a:r>
              <a:rPr sz="3200" dirty="0"/>
              <a:t> </a:t>
            </a:r>
            <a:r>
              <a:rPr sz="3200" dirty="0" err="1"/>
              <a:t>supporto</a:t>
            </a:r>
            <a:r>
              <a:rPr sz="3200" dirty="0"/>
              <a:t> </a:t>
            </a:r>
            <a:r>
              <a:rPr sz="3200" dirty="0" err="1"/>
              <a:t>anche</a:t>
            </a:r>
            <a:r>
              <a:rPr sz="3200" dirty="0"/>
              <a:t> </a:t>
            </a:r>
            <a:r>
              <a:rPr sz="3200" dirty="0" err="1"/>
              <a:t>degli</a:t>
            </a:r>
            <a:r>
              <a:rPr sz="3200" dirty="0"/>
              <a:t> IP, </a:t>
            </a:r>
            <a:r>
              <a:rPr dirty="0" err="1">
                <a:solidFill>
                  <a:srgbClr val="FF0000"/>
                </a:solidFill>
              </a:rPr>
              <a:t>dei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pazienti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cronici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complessi</a:t>
            </a:r>
            <a:r>
              <a:rPr dirty="0"/>
              <a:t>, </a:t>
            </a:r>
            <a:r>
              <a:rPr sz="3200" dirty="0"/>
              <a:t>non in </a:t>
            </a:r>
            <a:r>
              <a:rPr sz="3200" dirty="0" err="1"/>
              <a:t>grado</a:t>
            </a:r>
            <a:r>
              <a:rPr sz="3200" dirty="0"/>
              <a:t> </a:t>
            </a:r>
            <a:r>
              <a:rPr sz="3200" dirty="0" err="1"/>
              <a:t>di</a:t>
            </a:r>
            <a:r>
              <a:rPr sz="3200" dirty="0"/>
              <a:t> </a:t>
            </a:r>
            <a:r>
              <a:rPr sz="3200" dirty="0" err="1"/>
              <a:t>accedere</a:t>
            </a:r>
            <a:r>
              <a:rPr sz="3200" dirty="0"/>
              <a:t> </a:t>
            </a:r>
            <a:r>
              <a:rPr sz="3200" dirty="0" err="1"/>
              <a:t>facilmente</a:t>
            </a:r>
            <a:r>
              <a:rPr sz="3200" dirty="0"/>
              <a:t> al </a:t>
            </a:r>
            <a:r>
              <a:rPr sz="3200" dirty="0" err="1"/>
              <a:t>sistema</a:t>
            </a:r>
            <a:r>
              <a:rPr sz="3200" dirty="0"/>
              <a:t> </a:t>
            </a:r>
            <a:r>
              <a:rPr sz="3200" dirty="0" err="1"/>
              <a:t>dei</a:t>
            </a:r>
            <a:r>
              <a:rPr sz="3200" dirty="0"/>
              <a:t> </a:t>
            </a:r>
            <a:r>
              <a:rPr sz="3200" dirty="0" err="1"/>
              <a:t>servizi</a:t>
            </a:r>
            <a:r>
              <a:rPr sz="3200" dirty="0">
                <a:solidFill>
                  <a:srgbClr val="FF0000"/>
                </a:solidFill>
              </a:rPr>
              <a:t>(</a:t>
            </a:r>
            <a:r>
              <a:rPr sz="3200" dirty="0" err="1">
                <a:solidFill>
                  <a:srgbClr val="FF0000"/>
                </a:solidFill>
              </a:rPr>
              <a:t>Domiciliarità</a:t>
            </a:r>
            <a:r>
              <a:rPr sz="3200" dirty="0">
                <a:solidFill>
                  <a:srgbClr val="FF0000"/>
                </a:solidFill>
              </a:rPr>
              <a:t>)</a:t>
            </a:r>
            <a:r>
              <a:rPr dirty="0"/>
              <a:t>, </a:t>
            </a:r>
            <a:r>
              <a:rPr dirty="0" err="1">
                <a:solidFill>
                  <a:srgbClr val="FF0000"/>
                </a:solidFill>
              </a:rPr>
              <a:t>dei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pazienti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multiproblematici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z="3200" dirty="0"/>
              <a:t>con </a:t>
            </a:r>
            <a:r>
              <a:rPr sz="3200" dirty="0" err="1"/>
              <a:t>bisogni</a:t>
            </a:r>
            <a:r>
              <a:rPr sz="3200" dirty="0"/>
              <a:t> </a:t>
            </a:r>
            <a:r>
              <a:rPr sz="3200" dirty="0" err="1"/>
              <a:t>multidimensionali</a:t>
            </a:r>
            <a:r>
              <a:rPr sz="3200" dirty="0"/>
              <a:t> e </a:t>
            </a:r>
            <a:r>
              <a:rPr sz="3200" dirty="0" err="1"/>
              <a:t>necessità</a:t>
            </a:r>
            <a:r>
              <a:rPr sz="3200" dirty="0"/>
              <a:t> </a:t>
            </a:r>
            <a:r>
              <a:rPr sz="3200" dirty="0" err="1"/>
              <a:t>di</a:t>
            </a:r>
            <a:r>
              <a:rPr sz="3200" dirty="0"/>
              <a:t> </a:t>
            </a:r>
            <a:r>
              <a:rPr sz="3200" dirty="0" err="1"/>
              <a:t>continuità</a:t>
            </a:r>
            <a:r>
              <a:rPr sz="3200" dirty="0"/>
              <a:t> </a:t>
            </a:r>
            <a:r>
              <a:rPr sz="3200" dirty="0" err="1"/>
              <a:t>assistenziale</a:t>
            </a:r>
            <a:r>
              <a:rPr sz="3200" dirty="0"/>
              <a:t> in </a:t>
            </a:r>
            <a:r>
              <a:rPr sz="3200" dirty="0" err="1"/>
              <a:t>fase</a:t>
            </a:r>
            <a:r>
              <a:rPr sz="3200" dirty="0"/>
              <a:t> </a:t>
            </a:r>
            <a:r>
              <a:rPr sz="3200" dirty="0" err="1"/>
              <a:t>di</a:t>
            </a:r>
            <a:r>
              <a:rPr sz="3200" dirty="0"/>
              <a:t> </a:t>
            </a:r>
            <a:r>
              <a:rPr sz="3200" dirty="0" err="1"/>
              <a:t>dimissione</a:t>
            </a:r>
            <a:endParaRPr sz="3200" dirty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Dimissioni</a:t>
            </a:r>
            <a:r>
              <a:rPr dirty="0"/>
              <a:t> </a:t>
            </a:r>
            <a:r>
              <a:rPr dirty="0" err="1"/>
              <a:t>protette</a:t>
            </a:r>
            <a:r>
              <a:rPr dirty="0"/>
              <a:t>, </a:t>
            </a:r>
            <a:r>
              <a:rPr dirty="0" err="1"/>
              <a:t>Unità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valutazione</a:t>
            </a:r>
            <a:endParaRPr dirty="0"/>
          </a:p>
          <a:p>
            <a:pPr marL="457200" lvl="1" algn="just" defTabSz="1828800">
              <a:buSzPct val="100000"/>
              <a:buChar char="•"/>
              <a:tabLst>
                <a:tab pos="1828800" algn="l"/>
              </a:tabLst>
              <a:defRPr sz="4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codici</a:t>
            </a:r>
            <a:r>
              <a:rPr dirty="0"/>
              <a:t> </a:t>
            </a:r>
            <a:r>
              <a:rPr dirty="0" err="1"/>
              <a:t>bianchi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olo 1"/>
          <p:cNvSpPr txBox="1">
            <a:spLocks noGrp="1"/>
          </p:cNvSpPr>
          <p:nvPr>
            <p:ph type="title"/>
          </p:nvPr>
        </p:nvSpPr>
        <p:spPr>
          <a:xfrm>
            <a:off x="7333230" y="737320"/>
            <a:ext cx="9554597" cy="1224136"/>
          </a:xfrm>
          <a:prstGeom prst="rect">
            <a:avLst/>
          </a:prstGeom>
        </p:spPr>
        <p:txBody>
          <a:bodyPr>
            <a:normAutofit/>
          </a:bodyPr>
          <a:lstStyle>
            <a:lvl1pPr defTabSz="983161">
              <a:defRPr sz="4096">
                <a:effectLst>
                  <a:outerShdw blurRad="24384" dist="2048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8000" dirty="0" err="1"/>
              <a:t>Vantaggi</a:t>
            </a:r>
            <a:endParaRPr sz="8000" dirty="0"/>
          </a:p>
        </p:txBody>
      </p:sp>
      <p:sp>
        <p:nvSpPr>
          <p:cNvPr id="240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670720" y="2393504"/>
            <a:ext cx="22682520" cy="9649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r>
              <a:rPr sz="4800" dirty="0" err="1"/>
              <a:t>Sinergie</a:t>
            </a:r>
            <a:r>
              <a:rPr sz="4800" dirty="0"/>
              <a:t>  </a:t>
            </a:r>
            <a:r>
              <a:rPr sz="4800" dirty="0" err="1"/>
              <a:t>nel</a:t>
            </a:r>
            <a:r>
              <a:rPr sz="4800" dirty="0"/>
              <a:t> </a:t>
            </a:r>
            <a:r>
              <a:rPr sz="4800" dirty="0" err="1"/>
              <a:t>raggiungimento</a:t>
            </a:r>
            <a:r>
              <a:rPr sz="4800" dirty="0"/>
              <a:t> </a:t>
            </a:r>
            <a:r>
              <a:rPr sz="4800" dirty="0" err="1"/>
              <a:t>degli</a:t>
            </a:r>
            <a:r>
              <a:rPr sz="4800" dirty="0"/>
              <a:t> </a:t>
            </a:r>
            <a:r>
              <a:rPr sz="4800" dirty="0" err="1"/>
              <a:t>Obiettivi</a:t>
            </a:r>
            <a:r>
              <a:rPr sz="4800" dirty="0"/>
              <a:t>  </a:t>
            </a:r>
            <a:r>
              <a:rPr sz="4800" dirty="0" err="1"/>
              <a:t>tra</a:t>
            </a:r>
            <a:r>
              <a:rPr sz="4800" dirty="0"/>
              <a:t> </a:t>
            </a:r>
            <a:r>
              <a:rPr sz="4800" dirty="0" err="1"/>
              <a:t>i</a:t>
            </a:r>
            <a:r>
              <a:rPr sz="4800" dirty="0"/>
              <a:t> </a:t>
            </a:r>
            <a:r>
              <a:rPr sz="4800" dirty="0" err="1"/>
              <a:t>diversi</a:t>
            </a:r>
            <a:r>
              <a:rPr sz="4800" dirty="0"/>
              <a:t> </a:t>
            </a:r>
            <a:r>
              <a:rPr sz="4800" dirty="0" err="1"/>
              <a:t>profili</a:t>
            </a:r>
            <a:r>
              <a:rPr sz="4800" dirty="0"/>
              <a:t> </a:t>
            </a:r>
            <a:r>
              <a:rPr sz="4800" dirty="0" err="1"/>
              <a:t>professionali</a:t>
            </a:r>
            <a:r>
              <a:rPr sz="4800" dirty="0"/>
              <a:t> (MMG, MCA, </a:t>
            </a:r>
            <a:r>
              <a:rPr sz="4800" dirty="0" err="1"/>
              <a:t>Specialisti</a:t>
            </a:r>
            <a:r>
              <a:rPr sz="4800" dirty="0"/>
              <a:t>, </a:t>
            </a:r>
            <a:r>
              <a:rPr sz="4800" dirty="0" err="1"/>
              <a:t>Infermieri</a:t>
            </a:r>
            <a:r>
              <a:rPr sz="4800" dirty="0"/>
              <a:t>, </a:t>
            </a:r>
            <a:r>
              <a:rPr sz="4800" dirty="0" err="1"/>
              <a:t>Personale</a:t>
            </a:r>
            <a:r>
              <a:rPr sz="4800" dirty="0"/>
              <a:t> </a:t>
            </a:r>
            <a:r>
              <a:rPr sz="4800" dirty="0" err="1"/>
              <a:t>amministrativo</a:t>
            </a:r>
            <a:r>
              <a:rPr sz="4800" dirty="0"/>
              <a:t>) con </a:t>
            </a:r>
            <a:r>
              <a:rPr sz="4800" dirty="0" err="1"/>
              <a:t>miglioramento</a:t>
            </a:r>
            <a:r>
              <a:rPr sz="4800" dirty="0"/>
              <a:t> </a:t>
            </a:r>
            <a:r>
              <a:rPr sz="4800" dirty="0" err="1"/>
              <a:t>degli</a:t>
            </a:r>
            <a:r>
              <a:rPr sz="4800" dirty="0"/>
              <a:t> Standard </a:t>
            </a:r>
            <a:r>
              <a:rPr sz="4800" dirty="0" err="1"/>
              <a:t>Assistenziali</a:t>
            </a:r>
            <a:r>
              <a:rPr sz="4800" dirty="0"/>
              <a:t>, </a:t>
            </a:r>
            <a:r>
              <a:rPr sz="4800" dirty="0" err="1"/>
              <a:t>anche</a:t>
            </a:r>
            <a:r>
              <a:rPr sz="4800" dirty="0"/>
              <a:t> </a:t>
            </a:r>
            <a:r>
              <a:rPr sz="4800" dirty="0" err="1"/>
              <a:t>nel</a:t>
            </a:r>
            <a:r>
              <a:rPr sz="4800" dirty="0"/>
              <a:t> </a:t>
            </a:r>
            <a:r>
              <a:rPr sz="4800" dirty="0" smtClean="0"/>
              <a:t>NPF</a:t>
            </a:r>
            <a:endParaRPr lang="it-IT" sz="4800" dirty="0" smtClean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endParaRPr sz="4800" dirty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r>
              <a:rPr sz="4800" dirty="0" err="1"/>
              <a:t>Collocazione</a:t>
            </a:r>
            <a:r>
              <a:rPr sz="4800" dirty="0"/>
              <a:t> </a:t>
            </a:r>
            <a:r>
              <a:rPr sz="4800" dirty="0" err="1"/>
              <a:t>della</a:t>
            </a:r>
            <a:r>
              <a:rPr sz="4800" dirty="0"/>
              <a:t> </a:t>
            </a:r>
            <a:r>
              <a:rPr sz="4800" dirty="0" err="1"/>
              <a:t>postazione</a:t>
            </a:r>
            <a:r>
              <a:rPr sz="4800" dirty="0"/>
              <a:t> </a:t>
            </a:r>
            <a:r>
              <a:rPr sz="4800" dirty="0" err="1"/>
              <a:t>di</a:t>
            </a:r>
            <a:r>
              <a:rPr sz="4800" dirty="0"/>
              <a:t> CA all’ </a:t>
            </a:r>
            <a:r>
              <a:rPr sz="4800" dirty="0" err="1"/>
              <a:t>interno</a:t>
            </a:r>
            <a:r>
              <a:rPr sz="4800" dirty="0"/>
              <a:t> dell’ UCCP con  </a:t>
            </a:r>
            <a:r>
              <a:rPr sz="4800" dirty="0" err="1"/>
              <a:t>possibilità</a:t>
            </a:r>
            <a:r>
              <a:rPr sz="4800" dirty="0"/>
              <a:t> </a:t>
            </a:r>
            <a:r>
              <a:rPr sz="4800" dirty="0" err="1"/>
              <a:t>di</a:t>
            </a:r>
            <a:r>
              <a:rPr sz="4800" dirty="0"/>
              <a:t> </a:t>
            </a:r>
            <a:r>
              <a:rPr sz="4800" dirty="0" err="1"/>
              <a:t>consultazione</a:t>
            </a:r>
            <a:r>
              <a:rPr sz="4800" dirty="0"/>
              <a:t> </a:t>
            </a:r>
            <a:r>
              <a:rPr sz="4800" dirty="0" err="1"/>
              <a:t>delle</a:t>
            </a:r>
            <a:r>
              <a:rPr sz="4800" dirty="0"/>
              <a:t> </a:t>
            </a:r>
            <a:r>
              <a:rPr sz="4800" dirty="0" err="1"/>
              <a:t>cartelle</a:t>
            </a:r>
            <a:r>
              <a:rPr sz="4800" dirty="0"/>
              <a:t> </a:t>
            </a:r>
            <a:r>
              <a:rPr sz="4800" dirty="0" err="1"/>
              <a:t>cliniche</a:t>
            </a:r>
            <a:r>
              <a:rPr sz="4800" dirty="0"/>
              <a:t> </a:t>
            </a:r>
            <a:r>
              <a:rPr sz="4800" dirty="0" err="1"/>
              <a:t>informatizzate</a:t>
            </a:r>
            <a:r>
              <a:rPr sz="4800" dirty="0"/>
              <a:t> </a:t>
            </a:r>
            <a:r>
              <a:rPr sz="4800" dirty="0" err="1"/>
              <a:t>degli</a:t>
            </a:r>
            <a:r>
              <a:rPr sz="4800" dirty="0"/>
              <a:t> </a:t>
            </a:r>
            <a:r>
              <a:rPr sz="4800" dirty="0" err="1"/>
              <a:t>utenti</a:t>
            </a:r>
            <a:r>
              <a:rPr sz="4800" dirty="0"/>
              <a:t> </a:t>
            </a:r>
            <a:r>
              <a:rPr sz="4800" dirty="0" err="1"/>
              <a:t>afferenti</a:t>
            </a:r>
            <a:r>
              <a:rPr sz="4800" dirty="0"/>
              <a:t> </a:t>
            </a:r>
            <a:r>
              <a:rPr sz="4800" dirty="0" err="1"/>
              <a:t>alla</a:t>
            </a:r>
            <a:r>
              <a:rPr sz="4800" dirty="0"/>
              <a:t> UCCP(</a:t>
            </a:r>
            <a:r>
              <a:rPr sz="4800" dirty="0" err="1"/>
              <a:t>ovvi</a:t>
            </a:r>
            <a:r>
              <a:rPr sz="4800" dirty="0"/>
              <a:t>  </a:t>
            </a:r>
            <a:r>
              <a:rPr sz="4800" dirty="0" err="1"/>
              <a:t>vantaggi</a:t>
            </a:r>
            <a:r>
              <a:rPr sz="4800" dirty="0"/>
              <a:t> </a:t>
            </a:r>
            <a:r>
              <a:rPr sz="4800" dirty="0" err="1"/>
              <a:t>sia</a:t>
            </a:r>
            <a:r>
              <a:rPr sz="4800" dirty="0"/>
              <a:t> per </a:t>
            </a:r>
            <a:r>
              <a:rPr sz="4800" dirty="0" err="1"/>
              <a:t>il</a:t>
            </a:r>
            <a:r>
              <a:rPr sz="4800" dirty="0"/>
              <a:t> medico </a:t>
            </a:r>
            <a:r>
              <a:rPr sz="4800" dirty="0" err="1"/>
              <a:t>che</a:t>
            </a:r>
            <a:r>
              <a:rPr sz="4800" dirty="0"/>
              <a:t> per </a:t>
            </a:r>
            <a:r>
              <a:rPr sz="4800" dirty="0" err="1"/>
              <a:t>i</a:t>
            </a:r>
            <a:r>
              <a:rPr sz="4800" dirty="0"/>
              <a:t> </a:t>
            </a:r>
            <a:r>
              <a:rPr sz="4800" dirty="0" err="1"/>
              <a:t>pazienti</a:t>
            </a:r>
            <a:r>
              <a:rPr sz="4800" dirty="0" smtClean="0"/>
              <a:t>)</a:t>
            </a:r>
            <a:endParaRPr lang="it-IT" sz="4800" dirty="0" smtClean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endParaRPr sz="4800" dirty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r>
              <a:rPr sz="4800" dirty="0"/>
              <a:t>Maggiore </a:t>
            </a:r>
            <a:r>
              <a:rPr sz="4800" dirty="0" err="1"/>
              <a:t>tutela</a:t>
            </a:r>
            <a:r>
              <a:rPr sz="4800" dirty="0"/>
              <a:t> e </a:t>
            </a:r>
            <a:r>
              <a:rPr sz="4800" dirty="0" err="1"/>
              <a:t>migliore</a:t>
            </a:r>
            <a:r>
              <a:rPr sz="4800" dirty="0"/>
              <a:t> performance </a:t>
            </a:r>
            <a:r>
              <a:rPr sz="4800" dirty="0" err="1"/>
              <a:t>della</a:t>
            </a:r>
            <a:r>
              <a:rPr sz="4800" dirty="0"/>
              <a:t> CA NPF </a:t>
            </a:r>
            <a:r>
              <a:rPr sz="4800" dirty="0" err="1"/>
              <a:t>garantita</a:t>
            </a:r>
            <a:r>
              <a:rPr sz="4800" dirty="0"/>
              <a:t> </a:t>
            </a:r>
            <a:r>
              <a:rPr sz="4800" dirty="0" err="1"/>
              <a:t>anche</a:t>
            </a:r>
            <a:r>
              <a:rPr sz="4800" dirty="0"/>
              <a:t> </a:t>
            </a:r>
            <a:r>
              <a:rPr sz="4800" dirty="0" err="1"/>
              <a:t>dalla</a:t>
            </a:r>
            <a:r>
              <a:rPr sz="4800" dirty="0"/>
              <a:t> </a:t>
            </a:r>
            <a:r>
              <a:rPr sz="4800" dirty="0" err="1"/>
              <a:t>presenza</a:t>
            </a:r>
            <a:r>
              <a:rPr sz="4800" dirty="0"/>
              <a:t> in </a:t>
            </a:r>
            <a:r>
              <a:rPr sz="4800" dirty="0" err="1"/>
              <a:t>struttura</a:t>
            </a:r>
            <a:r>
              <a:rPr sz="4800" dirty="0"/>
              <a:t> del </a:t>
            </a:r>
            <a:r>
              <a:rPr sz="4800" dirty="0" err="1"/>
              <a:t>personale</a:t>
            </a:r>
            <a:r>
              <a:rPr sz="4800" dirty="0"/>
              <a:t> </a:t>
            </a:r>
            <a:r>
              <a:rPr sz="4800" dirty="0" err="1"/>
              <a:t>infermieristico</a:t>
            </a:r>
            <a:r>
              <a:rPr sz="4800" dirty="0"/>
              <a:t> </a:t>
            </a:r>
            <a:r>
              <a:rPr sz="4800" dirty="0" err="1"/>
              <a:t>dedicato</a:t>
            </a:r>
            <a:r>
              <a:rPr sz="4800" dirty="0"/>
              <a:t> </a:t>
            </a:r>
            <a:r>
              <a:rPr sz="4800" dirty="0" smtClean="0"/>
              <a:t>h24</a:t>
            </a:r>
            <a:endParaRPr lang="it-IT" sz="4800" dirty="0" smtClean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endParaRPr sz="4800" dirty="0"/>
          </a:p>
          <a:p>
            <a:pPr marL="512063" indent="-512063" algn="just" defTabSz="1170431">
              <a:spcBef>
                <a:spcPts val="1200"/>
              </a:spcBef>
              <a:buSzPct val="100000"/>
              <a:buAutoNum type="arabicPeriod"/>
              <a:tabLst>
                <a:tab pos="2628900" algn="l"/>
              </a:tabLst>
              <a:defRPr sz="2688"/>
            </a:pPr>
            <a:r>
              <a:rPr sz="4800" dirty="0" err="1"/>
              <a:t>Gratificazione</a:t>
            </a:r>
            <a:r>
              <a:rPr sz="4800" dirty="0"/>
              <a:t> </a:t>
            </a:r>
            <a:r>
              <a:rPr sz="4800" dirty="0" err="1"/>
              <a:t>economica</a:t>
            </a:r>
            <a:r>
              <a:rPr sz="4800" dirty="0"/>
              <a:t> </a:t>
            </a:r>
            <a:r>
              <a:rPr sz="4800" dirty="0" err="1"/>
              <a:t>oltre</a:t>
            </a:r>
            <a:r>
              <a:rPr sz="4800" dirty="0"/>
              <a:t> </a:t>
            </a:r>
            <a:r>
              <a:rPr sz="4800" dirty="0" err="1"/>
              <a:t>che</a:t>
            </a:r>
            <a:r>
              <a:rPr sz="4800" dirty="0"/>
              <a:t> </a:t>
            </a:r>
            <a:r>
              <a:rPr sz="4800" dirty="0" err="1"/>
              <a:t>professionale</a:t>
            </a:r>
            <a:r>
              <a:rPr sz="4800" dirty="0"/>
              <a:t> per </a:t>
            </a:r>
            <a:r>
              <a:rPr sz="4800" dirty="0" err="1"/>
              <a:t>i</a:t>
            </a:r>
            <a:r>
              <a:rPr sz="4800" dirty="0"/>
              <a:t> MCA a </a:t>
            </a:r>
            <a:r>
              <a:rPr sz="4800" dirty="0" err="1"/>
              <a:t>completamento</a:t>
            </a:r>
            <a:r>
              <a:rPr sz="4800" dirty="0"/>
              <a:t> </a:t>
            </a:r>
            <a:r>
              <a:rPr sz="4800" dirty="0" err="1"/>
              <a:t>orario</a:t>
            </a:r>
            <a:r>
              <a:rPr sz="4800" dirty="0"/>
              <a:t> (38 h/</a:t>
            </a:r>
            <a:r>
              <a:rPr sz="4800" dirty="0" err="1"/>
              <a:t>settimana</a:t>
            </a:r>
            <a:r>
              <a:rPr sz="48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olo 1"/>
          <p:cNvSpPr txBox="1">
            <a:spLocks noGrp="1"/>
          </p:cNvSpPr>
          <p:nvPr>
            <p:ph type="title"/>
          </p:nvPr>
        </p:nvSpPr>
        <p:spPr>
          <a:xfrm>
            <a:off x="7655495" y="377280"/>
            <a:ext cx="10225137" cy="1152127"/>
          </a:xfrm>
          <a:prstGeom prst="rect">
            <a:avLst/>
          </a:prstGeom>
        </p:spPr>
        <p:txBody>
          <a:bodyPr>
            <a:noAutofit/>
          </a:bodyPr>
          <a:lstStyle>
            <a:lvl1pPr defTabSz="1092403">
              <a:defRPr sz="5208">
                <a:effectLst>
                  <a:outerShdw blurRad="32004" dist="3200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8000" dirty="0" err="1"/>
              <a:t>Criticità</a:t>
            </a:r>
            <a:endParaRPr sz="8000" dirty="0"/>
          </a:p>
        </p:txBody>
      </p:sp>
      <p:sp>
        <p:nvSpPr>
          <p:cNvPr id="220" name="Segnaposto testo 2"/>
          <p:cNvSpPr txBox="1">
            <a:spLocks noGrp="1"/>
          </p:cNvSpPr>
          <p:nvPr>
            <p:ph type="body" idx="1"/>
          </p:nvPr>
        </p:nvSpPr>
        <p:spPr>
          <a:xfrm>
            <a:off x="1318792" y="2537520"/>
            <a:ext cx="22647932" cy="11178480"/>
          </a:xfrm>
          <a:prstGeom prst="rect">
            <a:avLst/>
          </a:prstGeom>
        </p:spPr>
        <p:txBody>
          <a:bodyPr numCol="2" spcCol="90713"/>
          <a:lstStyle/>
          <a:p>
            <a:pPr>
              <a:tabLst>
                <a:tab pos="4890046" algn="l"/>
              </a:tabLst>
            </a:pPr>
            <a:r>
              <a:rPr lang="it-IT" dirty="0" smtClean="0">
                <a:solidFill>
                  <a:srgbClr val="FF0000"/>
                </a:solidFill>
              </a:rPr>
              <a:t>                                                                             </a:t>
            </a:r>
            <a:r>
              <a:rPr dirty="0" smtClean="0">
                <a:solidFill>
                  <a:srgbClr val="FF0000"/>
                </a:solidFill>
              </a:rPr>
              <a:t>MMG</a:t>
            </a:r>
            <a:endParaRPr dirty="0">
              <a:solidFill>
                <a:srgbClr val="FF0000"/>
              </a:solidFill>
            </a:endParaRPr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lang="it-IT" dirty="0" smtClean="0">
                <a:solidFill>
                  <a:schemeClr val="bg1"/>
                </a:solidFill>
              </a:rPr>
              <a:t>Timore </a:t>
            </a:r>
            <a:r>
              <a:rPr dirty="0" err="1" smtClean="0"/>
              <a:t>perdita</a:t>
            </a:r>
            <a:r>
              <a:rPr dirty="0" smtClean="0"/>
              <a:t> </a:t>
            </a:r>
            <a:r>
              <a:rPr dirty="0" err="1" smtClean="0"/>
              <a:t>esclusiv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dirty="0" err="1" smtClean="0"/>
              <a:t>ità</a:t>
            </a:r>
            <a:r>
              <a:rPr dirty="0" smtClean="0"/>
              <a:t>  </a:t>
            </a:r>
            <a:r>
              <a:rPr dirty="0" err="1"/>
              <a:t>rapporto</a:t>
            </a:r>
            <a:r>
              <a:rPr dirty="0"/>
              <a:t> </a:t>
            </a:r>
            <a:r>
              <a:rPr dirty="0" err="1"/>
              <a:t>col</a:t>
            </a:r>
            <a:r>
              <a:rPr dirty="0"/>
              <a:t> </a:t>
            </a:r>
            <a:r>
              <a:rPr dirty="0" err="1"/>
              <a:t>paziente</a:t>
            </a:r>
            <a:endParaRPr dirty="0"/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dirty="0"/>
              <a:t> </a:t>
            </a:r>
            <a:r>
              <a:rPr dirty="0" err="1"/>
              <a:t>Paura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“</a:t>
            </a:r>
            <a:r>
              <a:rPr dirty="0" err="1"/>
              <a:t>perdere</a:t>
            </a:r>
            <a:r>
              <a:rPr dirty="0"/>
              <a:t>” </a:t>
            </a:r>
            <a:r>
              <a:rPr dirty="0" err="1"/>
              <a:t>scelte</a:t>
            </a:r>
            <a:endParaRPr dirty="0"/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dirty="0"/>
              <a:t>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condivisione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con </a:t>
            </a:r>
            <a:r>
              <a:rPr dirty="0" err="1"/>
              <a:t>colleghi</a:t>
            </a:r>
            <a:endParaRPr dirty="0"/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dirty="0"/>
              <a:t> </a:t>
            </a:r>
            <a:r>
              <a:rPr dirty="0" err="1"/>
              <a:t>Problematiche</a:t>
            </a:r>
            <a:r>
              <a:rPr dirty="0"/>
              <a:t> </a:t>
            </a:r>
            <a:r>
              <a:rPr dirty="0" err="1"/>
              <a:t>già</a:t>
            </a:r>
            <a:r>
              <a:rPr dirty="0"/>
              <a:t> </a:t>
            </a:r>
            <a:r>
              <a:rPr dirty="0" err="1"/>
              <a:t>superate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esperienze</a:t>
            </a:r>
            <a:r>
              <a:rPr dirty="0"/>
              <a:t> maturate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varie</a:t>
            </a:r>
            <a:r>
              <a:rPr dirty="0"/>
              <a:t> </a:t>
            </a:r>
            <a:r>
              <a:rPr dirty="0" err="1"/>
              <a:t>forme</a:t>
            </a:r>
            <a:r>
              <a:rPr dirty="0"/>
              <a:t> associative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Medicina</a:t>
            </a:r>
            <a:r>
              <a:rPr dirty="0"/>
              <a:t> </a:t>
            </a:r>
            <a:r>
              <a:rPr dirty="0" err="1"/>
              <a:t>Generale</a:t>
            </a:r>
            <a:endParaRPr dirty="0"/>
          </a:p>
          <a:p>
            <a:pPr>
              <a:tabLst>
                <a:tab pos="4890046" algn="l"/>
              </a:tabLst>
            </a:pPr>
            <a:r>
              <a:rPr lang="it-IT" dirty="0" smtClean="0"/>
              <a:t>                                     </a:t>
            </a:r>
            <a:r>
              <a:rPr sz="6000" dirty="0" smtClean="0">
                <a:solidFill>
                  <a:srgbClr val="FF0000"/>
                </a:solidFill>
              </a:rPr>
              <a:t>MCA </a:t>
            </a:r>
            <a:r>
              <a:rPr sz="6000" dirty="0">
                <a:solidFill>
                  <a:srgbClr val="FF0000"/>
                </a:solidFill>
              </a:rPr>
              <a:t>(</a:t>
            </a:r>
            <a:r>
              <a:rPr sz="6000" dirty="0" err="1">
                <a:solidFill>
                  <a:srgbClr val="FF0000"/>
                </a:solidFill>
              </a:rPr>
              <a:t>dedicati</a:t>
            </a:r>
            <a:r>
              <a:rPr sz="6000" dirty="0">
                <a:solidFill>
                  <a:srgbClr val="FF0000"/>
                </a:solidFill>
              </a:rPr>
              <a:t> e NPF)</a:t>
            </a:r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dirty="0"/>
              <a:t> </a:t>
            </a:r>
            <a:r>
              <a:rPr dirty="0" err="1"/>
              <a:t>Timore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svolgere</a:t>
            </a:r>
            <a:r>
              <a:rPr dirty="0"/>
              <a:t> un </a:t>
            </a:r>
            <a:r>
              <a:rPr dirty="0" err="1"/>
              <a:t>ruolo</a:t>
            </a:r>
            <a:r>
              <a:rPr dirty="0"/>
              <a:t> “</a:t>
            </a:r>
            <a:r>
              <a:rPr dirty="0" err="1"/>
              <a:t>subalterno</a:t>
            </a:r>
            <a:r>
              <a:rPr dirty="0"/>
              <a:t>” al MMG</a:t>
            </a:r>
          </a:p>
          <a:p>
            <a:pPr>
              <a:buSzPct val="100000"/>
              <a:buFont typeface="Arial"/>
              <a:buChar char="•"/>
              <a:tabLst>
                <a:tab pos="4890046" algn="l"/>
              </a:tabLst>
            </a:pPr>
            <a:r>
              <a:rPr dirty="0"/>
              <a:t> </a:t>
            </a:r>
            <a:r>
              <a:rPr dirty="0" err="1"/>
              <a:t>Timore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affrontare</a:t>
            </a:r>
            <a:r>
              <a:rPr dirty="0"/>
              <a:t> “</a:t>
            </a:r>
            <a:r>
              <a:rPr dirty="0" err="1"/>
              <a:t>nuovi</a:t>
            </a:r>
            <a:r>
              <a:rPr dirty="0"/>
              <a:t>” </a:t>
            </a:r>
            <a:r>
              <a:rPr dirty="0" err="1"/>
              <a:t>compiti</a:t>
            </a:r>
            <a:r>
              <a:rPr dirty="0"/>
              <a:t> e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lang="it-IT" dirty="0" smtClean="0"/>
              <a:t>v</a:t>
            </a:r>
            <a:r>
              <a:rPr dirty="0" err="1" smtClean="0"/>
              <a:t>alutati</a:t>
            </a:r>
            <a:r>
              <a:rPr dirty="0" smtClean="0"/>
              <a:t> </a:t>
            </a:r>
            <a:r>
              <a:rPr dirty="0"/>
              <a:t>in </a:t>
            </a:r>
            <a:r>
              <a:rPr dirty="0" err="1"/>
              <a:t>rapporto</a:t>
            </a:r>
            <a:r>
              <a:rPr dirty="0"/>
              <a:t> al </a:t>
            </a:r>
            <a:r>
              <a:rPr dirty="0" err="1"/>
              <a:t>raggiungimento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obiettivi</a:t>
            </a:r>
            <a:endParaRPr dirty="0"/>
          </a:p>
        </p:txBody>
      </p:sp>
      <p:sp>
        <p:nvSpPr>
          <p:cNvPr id="221" name="CasellaDiTesto 5"/>
          <p:cNvSpPr txBox="1"/>
          <p:nvPr/>
        </p:nvSpPr>
        <p:spPr>
          <a:xfrm rot="10800000" flipV="1">
            <a:off x="526705" y="12211369"/>
            <a:ext cx="23146098" cy="105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8855" tIns="108855" rIns="108855" bIns="108855">
            <a:spAutoFit/>
          </a:bodyPr>
          <a:lstStyle>
            <a:lvl1pPr defTabSz="1300480">
              <a:defRPr sz="3000" b="1">
                <a:solidFill>
                  <a:srgbClr val="1C5A7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5400" dirty="0" err="1">
                <a:solidFill>
                  <a:srgbClr val="FF0000"/>
                </a:solidFill>
              </a:rPr>
              <a:t>Ruolo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>
                <a:solidFill>
                  <a:srgbClr val="FF0000"/>
                </a:solidFill>
              </a:rPr>
              <a:t>determinante</a:t>
            </a:r>
            <a:r>
              <a:rPr sz="5400" dirty="0">
                <a:solidFill>
                  <a:srgbClr val="FF0000"/>
                </a:solidFill>
              </a:rPr>
              <a:t> del </a:t>
            </a:r>
            <a:r>
              <a:rPr sz="5400" dirty="0" err="1">
                <a:solidFill>
                  <a:srgbClr val="FF0000"/>
                </a:solidFill>
              </a:rPr>
              <a:t>Coordinatore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>
                <a:solidFill>
                  <a:srgbClr val="FF0000"/>
                </a:solidFill>
              </a:rPr>
              <a:t>nel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>
                <a:solidFill>
                  <a:srgbClr val="FF0000"/>
                </a:solidFill>
              </a:rPr>
              <a:t>superamento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>
                <a:solidFill>
                  <a:srgbClr val="FF0000"/>
                </a:solidFill>
              </a:rPr>
              <a:t>delle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>
                <a:solidFill>
                  <a:srgbClr val="FF0000"/>
                </a:solidFill>
              </a:rPr>
              <a:t>difficoltà</a:t>
            </a:r>
            <a:endParaRPr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olo 1"/>
          <p:cNvSpPr txBox="1">
            <a:spLocks noGrp="1"/>
          </p:cNvSpPr>
          <p:nvPr>
            <p:ph type="title"/>
          </p:nvPr>
        </p:nvSpPr>
        <p:spPr>
          <a:xfrm>
            <a:off x="2398912" y="881336"/>
            <a:ext cx="18866096" cy="1368152"/>
          </a:xfrm>
          <a:prstGeom prst="rect">
            <a:avLst/>
          </a:prstGeom>
        </p:spPr>
        <p:txBody>
          <a:bodyPr>
            <a:normAutofit/>
          </a:bodyPr>
          <a:lstStyle>
            <a:lvl1pPr defTabSz="983161">
              <a:defRPr sz="4096">
                <a:solidFill>
                  <a:srgbClr val="FF0000"/>
                </a:solidFill>
                <a:effectLst>
                  <a:outerShdw blurRad="24384" dist="2048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8000" dirty="0" err="1"/>
              <a:t>Tanto</a:t>
            </a:r>
            <a:r>
              <a:rPr sz="8000" dirty="0"/>
              <a:t>   ….   con   “non molto”   ….</a:t>
            </a:r>
          </a:p>
        </p:txBody>
      </p:sp>
      <p:sp>
        <p:nvSpPr>
          <p:cNvPr id="243" name="Segnaposto testo 3"/>
          <p:cNvSpPr txBox="1">
            <a:spLocks noGrp="1"/>
          </p:cNvSpPr>
          <p:nvPr>
            <p:ph type="body" sz="quarter" idx="1"/>
          </p:nvPr>
        </p:nvSpPr>
        <p:spPr>
          <a:xfrm>
            <a:off x="1174776" y="4174668"/>
            <a:ext cx="22394487" cy="74358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389888">
              <a:spcBef>
                <a:spcPts val="1500"/>
              </a:spcBef>
              <a:buSzPct val="100000"/>
              <a:buFont typeface="Arial"/>
              <a:buChar char="•"/>
              <a:defRPr sz="3192"/>
            </a:pPr>
            <a:r>
              <a:rPr dirty="0"/>
              <a:t> </a:t>
            </a:r>
            <a:r>
              <a:rPr sz="5600" dirty="0" err="1"/>
              <a:t>Popolazione</a:t>
            </a:r>
            <a:r>
              <a:rPr sz="5600" dirty="0"/>
              <a:t> </a:t>
            </a:r>
            <a:r>
              <a:rPr sz="5600" dirty="0" err="1"/>
              <a:t>assistiti</a:t>
            </a:r>
            <a:r>
              <a:rPr sz="5600" dirty="0"/>
              <a:t> in </a:t>
            </a:r>
            <a:r>
              <a:rPr sz="5600" dirty="0" err="1"/>
              <a:t>carico</a:t>
            </a:r>
            <a:r>
              <a:rPr sz="5600" dirty="0"/>
              <a:t> </a:t>
            </a:r>
            <a:r>
              <a:rPr sz="5600" dirty="0" err="1"/>
              <a:t>alla</a:t>
            </a:r>
            <a:r>
              <a:rPr sz="5600" dirty="0"/>
              <a:t> UCCP circa 16.500 </a:t>
            </a:r>
            <a:r>
              <a:rPr sz="5600" dirty="0" err="1"/>
              <a:t>pazienti</a:t>
            </a:r>
            <a:r>
              <a:rPr sz="5600" dirty="0"/>
              <a:t> </a:t>
            </a:r>
          </a:p>
          <a:p>
            <a:pPr defTabSz="1389888">
              <a:spcBef>
                <a:spcPts val="1500"/>
              </a:spcBef>
              <a:buSzPct val="100000"/>
              <a:buFont typeface="Arial"/>
              <a:buChar char="•"/>
              <a:defRPr sz="3192"/>
            </a:pPr>
            <a:endParaRPr sz="5600" dirty="0"/>
          </a:p>
          <a:p>
            <a:pPr defTabSz="1389888">
              <a:spcBef>
                <a:spcPts val="1500"/>
              </a:spcBef>
              <a:buSzPct val="100000"/>
              <a:buFont typeface="Arial"/>
              <a:buChar char="•"/>
              <a:defRPr sz="3192"/>
            </a:pPr>
            <a:r>
              <a:rPr sz="5600" dirty="0"/>
              <a:t> </a:t>
            </a:r>
            <a:r>
              <a:rPr sz="5600" dirty="0">
                <a:solidFill>
                  <a:srgbClr val="3366FF"/>
                </a:solidFill>
              </a:rPr>
              <a:t>Medici </a:t>
            </a:r>
            <a:r>
              <a:rPr sz="5600" dirty="0" err="1">
                <a:solidFill>
                  <a:srgbClr val="3366FF"/>
                </a:solidFill>
              </a:rPr>
              <a:t>partecipanti</a:t>
            </a:r>
            <a:r>
              <a:rPr sz="5600" dirty="0">
                <a:solidFill>
                  <a:srgbClr val="3366FF"/>
                </a:solidFill>
              </a:rPr>
              <a:t>:</a:t>
            </a:r>
          </a:p>
          <a:p>
            <a:pPr defTabSz="1389888">
              <a:spcBef>
                <a:spcPts val="1500"/>
              </a:spcBef>
              <a:buSzPct val="100000"/>
              <a:buFont typeface="Arial"/>
              <a:buChar char="•"/>
              <a:defRPr sz="3496">
                <a:solidFill>
                  <a:srgbClr val="3366FF"/>
                </a:solidFill>
              </a:defRPr>
            </a:pPr>
            <a:r>
              <a:rPr sz="5600" dirty="0"/>
              <a:t> </a:t>
            </a:r>
            <a:r>
              <a:rPr sz="5600" dirty="0">
                <a:solidFill>
                  <a:srgbClr val="1C5A7F"/>
                </a:solidFill>
              </a:rPr>
              <a:t>16 MMG + 9 MCA (2 </a:t>
            </a:r>
            <a:r>
              <a:rPr sz="5600" dirty="0" err="1">
                <a:solidFill>
                  <a:srgbClr val="1C5A7F"/>
                </a:solidFill>
              </a:rPr>
              <a:t>sedi</a:t>
            </a:r>
            <a:r>
              <a:rPr sz="5600" dirty="0">
                <a:solidFill>
                  <a:srgbClr val="1C5A7F"/>
                </a:solidFill>
              </a:rPr>
              <a:t>, </a:t>
            </a:r>
            <a:r>
              <a:rPr sz="5600" dirty="0" err="1">
                <a:solidFill>
                  <a:srgbClr val="1C5A7F"/>
                </a:solidFill>
              </a:rPr>
              <a:t>di</a:t>
            </a:r>
            <a:r>
              <a:rPr sz="5600" dirty="0">
                <a:solidFill>
                  <a:srgbClr val="1C5A7F"/>
                </a:solidFill>
              </a:rPr>
              <a:t> cui </a:t>
            </a:r>
            <a:r>
              <a:rPr sz="5600" dirty="0" err="1">
                <a:solidFill>
                  <a:srgbClr val="1C5A7F"/>
                </a:solidFill>
              </a:rPr>
              <a:t>una</a:t>
            </a:r>
            <a:r>
              <a:rPr sz="5600" dirty="0">
                <a:solidFill>
                  <a:srgbClr val="1C5A7F"/>
                </a:solidFill>
              </a:rPr>
              <a:t> h 24 e </a:t>
            </a:r>
            <a:r>
              <a:rPr sz="5600" dirty="0" err="1">
                <a:solidFill>
                  <a:srgbClr val="1C5A7F"/>
                </a:solidFill>
              </a:rPr>
              <a:t>una</a:t>
            </a:r>
            <a:r>
              <a:rPr sz="5600" dirty="0">
                <a:solidFill>
                  <a:srgbClr val="1C5A7F"/>
                </a:solidFill>
              </a:rPr>
              <a:t> h 12 </a:t>
            </a:r>
            <a:r>
              <a:rPr sz="5600" dirty="0" err="1">
                <a:solidFill>
                  <a:srgbClr val="1C5A7F"/>
                </a:solidFill>
              </a:rPr>
              <a:t>gestite</a:t>
            </a:r>
            <a:r>
              <a:rPr sz="5600" dirty="0">
                <a:solidFill>
                  <a:srgbClr val="1C5A7F"/>
                </a:solidFill>
              </a:rPr>
              <a:t>  </a:t>
            </a:r>
            <a:r>
              <a:rPr sz="5600" dirty="0" err="1">
                <a:solidFill>
                  <a:srgbClr val="1C5A7F"/>
                </a:solidFill>
              </a:rPr>
              <a:t>da</a:t>
            </a:r>
            <a:r>
              <a:rPr sz="5600" dirty="0">
                <a:solidFill>
                  <a:srgbClr val="1C5A7F"/>
                </a:solidFill>
              </a:rPr>
              <a:t> 1 </a:t>
            </a:r>
            <a:r>
              <a:rPr sz="5600" dirty="0" err="1">
                <a:solidFill>
                  <a:srgbClr val="1C5A7F"/>
                </a:solidFill>
              </a:rPr>
              <a:t>società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di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servizi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srl</a:t>
            </a:r>
            <a:r>
              <a:rPr sz="5600" dirty="0">
                <a:solidFill>
                  <a:srgbClr val="1C5A7F"/>
                </a:solidFill>
              </a:rPr>
              <a:t> e </a:t>
            </a:r>
            <a:r>
              <a:rPr sz="5600" dirty="0" err="1">
                <a:solidFill>
                  <a:srgbClr val="1C5A7F"/>
                </a:solidFill>
              </a:rPr>
              <a:t>una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associazione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professionale</a:t>
            </a:r>
            <a:r>
              <a:rPr sz="5600" dirty="0">
                <a:solidFill>
                  <a:srgbClr val="1C5A7F"/>
                </a:solidFill>
              </a:rPr>
              <a:t> con </a:t>
            </a:r>
            <a:r>
              <a:rPr sz="5600" dirty="0" err="1">
                <a:solidFill>
                  <a:srgbClr val="1C5A7F"/>
                </a:solidFill>
              </a:rPr>
              <a:t>personalità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err="1">
                <a:solidFill>
                  <a:srgbClr val="1C5A7F"/>
                </a:solidFill>
              </a:rPr>
              <a:t>giuridica</a:t>
            </a:r>
            <a:r>
              <a:rPr sz="5600" dirty="0">
                <a:solidFill>
                  <a:srgbClr val="1C5A7F"/>
                </a:solidFill>
              </a:rPr>
              <a:t> </a:t>
            </a:r>
            <a:r>
              <a:rPr sz="5600" dirty="0" smtClean="0">
                <a:solidFill>
                  <a:srgbClr val="1C5A7F"/>
                </a:solidFill>
              </a:rPr>
              <a:t>)</a:t>
            </a:r>
            <a:endParaRPr lang="it-IT" sz="5600" dirty="0" smtClean="0">
              <a:solidFill>
                <a:srgbClr val="1C5A7F"/>
              </a:solidFill>
            </a:endParaRPr>
          </a:p>
          <a:p>
            <a:pPr defTabSz="1389888">
              <a:spcBef>
                <a:spcPts val="1500"/>
              </a:spcBef>
              <a:buSzPct val="100000"/>
              <a:defRPr sz="3496">
                <a:solidFill>
                  <a:srgbClr val="3366FF"/>
                </a:solidFill>
              </a:defRPr>
            </a:pPr>
            <a:r>
              <a:rPr sz="5600" dirty="0" smtClean="0">
                <a:solidFill>
                  <a:srgbClr val="1C5A7F"/>
                </a:solidFill>
              </a:rPr>
              <a:t> </a:t>
            </a:r>
            <a:r>
              <a:rPr sz="5600" dirty="0">
                <a:solidFill>
                  <a:srgbClr val="1C5A7F"/>
                </a:solidFill>
              </a:rPr>
              <a:t>+  4 </a:t>
            </a:r>
            <a:r>
              <a:rPr sz="5600" dirty="0" err="1">
                <a:solidFill>
                  <a:srgbClr val="1C5A7F"/>
                </a:solidFill>
              </a:rPr>
              <a:t>specialisti</a:t>
            </a:r>
            <a:r>
              <a:rPr sz="5600" dirty="0">
                <a:solidFill>
                  <a:srgbClr val="1C5A7F"/>
                </a:solidFill>
              </a:rPr>
              <a:t> ( </a:t>
            </a:r>
            <a:r>
              <a:rPr sz="5600" dirty="0" err="1">
                <a:solidFill>
                  <a:srgbClr val="1C5A7F"/>
                </a:solidFill>
              </a:rPr>
              <a:t>cardiologo</a:t>
            </a:r>
            <a:r>
              <a:rPr sz="5600" dirty="0">
                <a:solidFill>
                  <a:srgbClr val="1C5A7F"/>
                </a:solidFill>
              </a:rPr>
              <a:t>, </a:t>
            </a:r>
            <a:r>
              <a:rPr sz="5600" dirty="0" err="1">
                <a:solidFill>
                  <a:srgbClr val="1C5A7F"/>
                </a:solidFill>
              </a:rPr>
              <a:t>pneumologo</a:t>
            </a:r>
            <a:r>
              <a:rPr sz="5600" dirty="0">
                <a:solidFill>
                  <a:srgbClr val="1C5A7F"/>
                </a:solidFill>
              </a:rPr>
              <a:t>, </a:t>
            </a:r>
            <a:r>
              <a:rPr sz="5600" dirty="0" err="1">
                <a:solidFill>
                  <a:srgbClr val="1C5A7F"/>
                </a:solidFill>
              </a:rPr>
              <a:t>diabetologo</a:t>
            </a:r>
            <a:r>
              <a:rPr sz="5600" dirty="0">
                <a:solidFill>
                  <a:srgbClr val="1C5A7F"/>
                </a:solidFill>
              </a:rPr>
              <a:t>, </a:t>
            </a:r>
            <a:r>
              <a:rPr sz="5600" dirty="0" err="1">
                <a:solidFill>
                  <a:srgbClr val="1C5A7F"/>
                </a:solidFill>
              </a:rPr>
              <a:t>geriatra</a:t>
            </a:r>
            <a:r>
              <a:rPr sz="5600" dirty="0">
                <a:solidFill>
                  <a:srgbClr val="1C5A7F"/>
                </a:solidFill>
              </a:rPr>
              <a:t>)</a:t>
            </a:r>
          </a:p>
          <a:p>
            <a:pPr defTabSz="1389888">
              <a:spcBef>
                <a:spcPts val="1500"/>
              </a:spcBef>
              <a:defRPr sz="3192"/>
            </a:pPr>
            <a:endParaRPr sz="5600" dirty="0"/>
          </a:p>
          <a:p>
            <a:pPr defTabSz="1389888">
              <a:spcBef>
                <a:spcPts val="1500"/>
              </a:spcBef>
              <a:buSzPct val="100000"/>
              <a:buFont typeface="Arial"/>
              <a:buChar char="•"/>
              <a:defRPr sz="3496">
                <a:solidFill>
                  <a:srgbClr val="3366FF"/>
                </a:solidFill>
              </a:defRPr>
            </a:pPr>
            <a:r>
              <a:rPr sz="5600" dirty="0" err="1"/>
              <a:t>Personale</a:t>
            </a:r>
            <a:r>
              <a:rPr sz="5600" dirty="0"/>
              <a:t> </a:t>
            </a:r>
            <a:r>
              <a:rPr sz="5600" dirty="0">
                <a:solidFill>
                  <a:srgbClr val="1C5A7F"/>
                </a:solidFill>
              </a:rPr>
              <a:t>: </a:t>
            </a:r>
          </a:p>
          <a:p>
            <a:pPr defTabSz="1389888">
              <a:spcBef>
                <a:spcPts val="1500"/>
              </a:spcBef>
              <a:defRPr sz="3192"/>
            </a:pPr>
            <a:r>
              <a:rPr sz="5600" dirty="0"/>
              <a:t>5 </a:t>
            </a:r>
            <a:r>
              <a:rPr sz="5600" dirty="0" err="1"/>
              <a:t>Infermieri</a:t>
            </a:r>
            <a:r>
              <a:rPr sz="5600" dirty="0"/>
              <a:t> </a:t>
            </a:r>
            <a:r>
              <a:rPr sz="5600" dirty="0" err="1"/>
              <a:t>professionali</a:t>
            </a:r>
            <a:r>
              <a:rPr sz="5600" dirty="0"/>
              <a:t>, 4 </a:t>
            </a:r>
            <a:r>
              <a:rPr sz="5600" dirty="0" err="1"/>
              <a:t>collaboratori</a:t>
            </a:r>
            <a:r>
              <a:rPr sz="5600" dirty="0"/>
              <a:t> </a:t>
            </a:r>
            <a:r>
              <a:rPr sz="5600" dirty="0" err="1"/>
              <a:t>di</a:t>
            </a:r>
            <a:r>
              <a:rPr sz="5600" dirty="0"/>
              <a:t> studio.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magine 5" descr="Immagine 5"/>
          <p:cNvPicPr>
            <a:picLocks noChangeAspect="1"/>
          </p:cNvPicPr>
          <p:nvPr/>
        </p:nvPicPr>
        <p:blipFill>
          <a:blip r:embed="rId2" cstate="print">
            <a:extLst/>
          </a:blip>
          <a:srcRect l="19530" t="3751" r="14218" b="4500"/>
          <a:stretch>
            <a:fillRect/>
          </a:stretch>
        </p:blipFill>
        <p:spPr>
          <a:xfrm>
            <a:off x="2326904" y="881336"/>
            <a:ext cx="19154128" cy="11377264"/>
          </a:xfrm>
          <a:prstGeom prst="rect">
            <a:avLst/>
          </a:prstGeom>
          <a:ln w="3175">
            <a:miter lim="400000"/>
          </a:ln>
        </p:spPr>
      </p:pic>
      <p:sp>
        <p:nvSpPr>
          <p:cNvPr id="246" name="Rettangolo 6"/>
          <p:cNvSpPr/>
          <p:nvPr/>
        </p:nvSpPr>
        <p:spPr>
          <a:xfrm>
            <a:off x="13344128" y="9378280"/>
            <a:ext cx="598347" cy="2511303"/>
          </a:xfrm>
          <a:prstGeom prst="rect">
            <a:avLst/>
          </a:prstGeom>
          <a:solidFill>
            <a:srgbClr val="FFFF00">
              <a:alpha val="25000"/>
            </a:srgbClr>
          </a:solidFill>
          <a:ln w="12700">
            <a:solidFill>
              <a:srgbClr val="FF0000"/>
            </a:solidFill>
            <a:miter/>
          </a:ln>
        </p:spPr>
        <p:txBody>
          <a:bodyPr lIns="51433" tIns="51433" rIns="51433" bIns="51433" anchor="ctr"/>
          <a:lstStyle/>
          <a:p>
            <a:pPr defTabSz="182880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olo 1"/>
          <p:cNvSpPr txBox="1">
            <a:spLocks noGrp="1"/>
          </p:cNvSpPr>
          <p:nvPr>
            <p:ph type="title"/>
          </p:nvPr>
        </p:nvSpPr>
        <p:spPr>
          <a:xfrm>
            <a:off x="3983088" y="1457400"/>
            <a:ext cx="15625736" cy="1512168"/>
          </a:xfrm>
          <a:prstGeom prst="rect">
            <a:avLst/>
          </a:prstGeom>
        </p:spPr>
        <p:txBody>
          <a:bodyPr>
            <a:noAutofit/>
          </a:bodyPr>
          <a:lstStyle>
            <a:lvl1pPr defTabSz="983161">
              <a:defRPr sz="4096">
                <a:solidFill>
                  <a:srgbClr val="FF0000"/>
                </a:solidFill>
                <a:effectLst>
                  <a:outerShdw blurRad="24384" dist="2048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8800" dirty="0" err="1"/>
              <a:t>Tanto</a:t>
            </a:r>
            <a:r>
              <a:rPr sz="8800" dirty="0"/>
              <a:t>   ….   con   “non molto”   </a:t>
            </a:r>
            <a:r>
              <a:rPr sz="4800" dirty="0"/>
              <a:t>….</a:t>
            </a:r>
          </a:p>
        </p:txBody>
      </p:sp>
      <p:sp>
        <p:nvSpPr>
          <p:cNvPr id="249" name="Segnaposto testo 3"/>
          <p:cNvSpPr txBox="1">
            <a:spLocks noGrp="1"/>
          </p:cNvSpPr>
          <p:nvPr>
            <p:ph type="body" sz="quarter" idx="1"/>
          </p:nvPr>
        </p:nvSpPr>
        <p:spPr>
          <a:xfrm>
            <a:off x="958752" y="2969568"/>
            <a:ext cx="21602400" cy="871296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93621">
              <a:spcBef>
                <a:spcPts val="1100"/>
              </a:spcBef>
              <a:buSzPct val="100000"/>
              <a:buFont typeface="Arial"/>
              <a:buChar char="•"/>
              <a:defRPr sz="2340"/>
            </a:pPr>
            <a:r>
              <a:rPr dirty="0"/>
              <a:t> </a:t>
            </a:r>
            <a:r>
              <a:rPr sz="4000" dirty="0" err="1"/>
              <a:t>Finanziamento</a:t>
            </a:r>
            <a:r>
              <a:rPr sz="4000" dirty="0"/>
              <a:t> 		</a:t>
            </a:r>
            <a:r>
              <a:rPr lang="it-IT" sz="4000" dirty="0" smtClean="0"/>
              <a:t>                                                           </a:t>
            </a:r>
            <a:r>
              <a:rPr sz="4000" dirty="0" smtClean="0">
                <a:solidFill>
                  <a:srgbClr val="FF6600"/>
                </a:solidFill>
              </a:rPr>
              <a:t>483.000 </a:t>
            </a:r>
            <a:r>
              <a:rPr sz="4000" dirty="0">
                <a:solidFill>
                  <a:srgbClr val="FF6600"/>
                </a:solidFill>
              </a:rPr>
              <a:t>euro/anno </a:t>
            </a:r>
          </a:p>
          <a:p>
            <a:pPr defTabSz="1093621">
              <a:spcBef>
                <a:spcPts val="1100"/>
              </a:spcBef>
              <a:buSzPct val="100000"/>
              <a:buFont typeface="Arial"/>
              <a:buChar char="•"/>
              <a:defRPr sz="2340"/>
            </a:pPr>
            <a:r>
              <a:rPr lang="it-IT" sz="4000" dirty="0" smtClean="0"/>
              <a:t>                                                          </a:t>
            </a:r>
            <a:r>
              <a:rPr sz="4000" dirty="0" err="1" smtClean="0"/>
              <a:t>di</a:t>
            </a:r>
            <a:r>
              <a:rPr sz="4000" dirty="0" smtClean="0"/>
              <a:t> </a:t>
            </a:r>
            <a:r>
              <a:rPr sz="4000" dirty="0"/>
              <a:t>cui </a:t>
            </a:r>
            <a:r>
              <a:rPr sz="4000" dirty="0" err="1" smtClean="0"/>
              <a:t>il</a:t>
            </a:r>
            <a:endParaRPr lang="it-IT" sz="4000" dirty="0" smtClean="0"/>
          </a:p>
          <a:p>
            <a:pPr defTabSz="1093621">
              <a:spcBef>
                <a:spcPts val="1100"/>
              </a:spcBef>
              <a:buSzPct val="100000"/>
              <a:defRPr sz="2340"/>
            </a:pPr>
            <a:r>
              <a:rPr sz="4000" dirty="0" smtClean="0"/>
              <a:t> </a:t>
            </a:r>
            <a:r>
              <a:rPr sz="4000" dirty="0">
                <a:solidFill>
                  <a:srgbClr val="FF6600"/>
                </a:solidFill>
              </a:rPr>
              <a:t>70%( quota </a:t>
            </a:r>
            <a:r>
              <a:rPr sz="4000" dirty="0" err="1">
                <a:solidFill>
                  <a:srgbClr val="FF6600"/>
                </a:solidFill>
              </a:rPr>
              <a:t>fissa</a:t>
            </a:r>
            <a:r>
              <a:rPr sz="4000" dirty="0">
                <a:solidFill>
                  <a:srgbClr val="FF6600"/>
                </a:solidFill>
              </a:rPr>
              <a:t>)</a:t>
            </a:r>
            <a:r>
              <a:rPr sz="4000" dirty="0"/>
              <a:t> </a:t>
            </a:r>
            <a:r>
              <a:rPr sz="4000" dirty="0" err="1"/>
              <a:t>erogato</a:t>
            </a:r>
            <a:r>
              <a:rPr sz="4000" dirty="0"/>
              <a:t> in </a:t>
            </a:r>
            <a:r>
              <a:rPr sz="4000" dirty="0" err="1"/>
              <a:t>dodicesimi</a:t>
            </a:r>
            <a:r>
              <a:rPr sz="4000" dirty="0"/>
              <a:t> </a:t>
            </a:r>
            <a:r>
              <a:rPr sz="4000" dirty="0" err="1"/>
              <a:t>ed</a:t>
            </a:r>
            <a:r>
              <a:rPr sz="4000" dirty="0"/>
              <a:t> </a:t>
            </a:r>
            <a:r>
              <a:rPr sz="4000" dirty="0" err="1" smtClean="0"/>
              <a:t>il</a:t>
            </a:r>
            <a:endParaRPr lang="it-IT" sz="4000" dirty="0" smtClean="0"/>
          </a:p>
          <a:p>
            <a:pPr defTabSz="1093621">
              <a:spcBef>
                <a:spcPts val="1100"/>
              </a:spcBef>
              <a:buSzPct val="100000"/>
              <a:defRPr sz="2340"/>
            </a:pPr>
            <a:r>
              <a:rPr sz="4000" dirty="0" smtClean="0"/>
              <a:t> </a:t>
            </a:r>
            <a:r>
              <a:rPr sz="4000" dirty="0">
                <a:solidFill>
                  <a:srgbClr val="FF6600"/>
                </a:solidFill>
              </a:rPr>
              <a:t>30%</a:t>
            </a:r>
            <a:r>
              <a:rPr sz="4000" dirty="0"/>
              <a:t> (quota </a:t>
            </a:r>
            <a:r>
              <a:rPr sz="4000" dirty="0" err="1"/>
              <a:t>variabile</a:t>
            </a:r>
            <a:r>
              <a:rPr sz="4000" dirty="0"/>
              <a:t>) </a:t>
            </a:r>
            <a:r>
              <a:rPr sz="4000" dirty="0" err="1"/>
              <a:t>ogni</a:t>
            </a:r>
            <a:r>
              <a:rPr sz="4000" dirty="0"/>
              <a:t> 4 </a:t>
            </a:r>
            <a:r>
              <a:rPr sz="4000" dirty="0" err="1"/>
              <a:t>mesi</a:t>
            </a:r>
            <a:r>
              <a:rPr sz="4000" dirty="0"/>
              <a:t> a </a:t>
            </a:r>
            <a:r>
              <a:rPr sz="4000" dirty="0" err="1"/>
              <a:t>raggiungimento</a:t>
            </a:r>
            <a:r>
              <a:rPr sz="4000" dirty="0"/>
              <a:t> </a:t>
            </a:r>
            <a:r>
              <a:rPr sz="4000" dirty="0" err="1"/>
              <a:t>degli</a:t>
            </a:r>
            <a:r>
              <a:rPr sz="4000" dirty="0"/>
              <a:t> </a:t>
            </a:r>
            <a:r>
              <a:rPr sz="4000" dirty="0" err="1"/>
              <a:t>obiettivi</a:t>
            </a:r>
            <a:r>
              <a:rPr sz="4000" dirty="0"/>
              <a:t> </a:t>
            </a:r>
            <a:r>
              <a:rPr sz="4000" dirty="0" err="1"/>
              <a:t>concordati</a:t>
            </a:r>
            <a:endParaRPr sz="4000" dirty="0"/>
          </a:p>
          <a:p>
            <a:pPr defTabSz="1093621">
              <a:spcBef>
                <a:spcPts val="1100"/>
              </a:spcBef>
              <a:defRPr sz="2340"/>
            </a:pPr>
            <a:r>
              <a:rPr sz="4000" dirty="0"/>
              <a:t>				966.000	euro  (2 </a:t>
            </a:r>
            <a:r>
              <a:rPr sz="4000" dirty="0" err="1"/>
              <a:t>anni</a:t>
            </a:r>
            <a:r>
              <a:rPr sz="4000" dirty="0"/>
              <a:t>)</a:t>
            </a:r>
          </a:p>
          <a:p>
            <a:pPr marL="335543" indent="-335543" defTabSz="1093621">
              <a:spcBef>
                <a:spcPts val="1100"/>
              </a:spcBef>
              <a:buSzPct val="100000"/>
              <a:buChar char="•"/>
              <a:defRPr sz="2340"/>
            </a:pPr>
            <a:r>
              <a:rPr sz="4000" b="1" dirty="0" err="1" smtClean="0"/>
              <a:t>Stima</a:t>
            </a:r>
            <a:r>
              <a:rPr sz="4000" b="1" dirty="0" smtClean="0"/>
              <a:t> </a:t>
            </a:r>
            <a:r>
              <a:rPr sz="4000" b="1" dirty="0" err="1" smtClean="0"/>
              <a:t>costo</a:t>
            </a:r>
            <a:r>
              <a:rPr lang="it-IT" sz="4000" b="1" dirty="0" smtClean="0"/>
              <a:t>medio </a:t>
            </a:r>
            <a:r>
              <a:rPr sz="4000" b="1" dirty="0" smtClean="0"/>
              <a:t> </a:t>
            </a:r>
            <a:r>
              <a:rPr sz="4000" b="1" dirty="0" err="1"/>
              <a:t>codice</a:t>
            </a:r>
            <a:r>
              <a:rPr sz="4000" b="1" dirty="0"/>
              <a:t> </a:t>
            </a:r>
            <a:r>
              <a:rPr sz="4000" b="1" dirty="0" err="1"/>
              <a:t>bianco</a:t>
            </a:r>
            <a:r>
              <a:rPr sz="4000" b="1" dirty="0"/>
              <a:t> </a:t>
            </a:r>
            <a:r>
              <a:rPr sz="4000" b="1" dirty="0" err="1"/>
              <a:t>gestito</a:t>
            </a:r>
            <a:r>
              <a:rPr sz="4000" b="1" dirty="0"/>
              <a:t> in </a:t>
            </a:r>
            <a:r>
              <a:rPr sz="4000" b="1" dirty="0" err="1"/>
              <a:t>ambito</a:t>
            </a:r>
            <a:r>
              <a:rPr sz="4000" b="1" dirty="0"/>
              <a:t> </a:t>
            </a:r>
            <a:r>
              <a:rPr sz="4000" b="1" dirty="0" err="1" smtClean="0"/>
              <a:t>ospedaliero</a:t>
            </a:r>
            <a:r>
              <a:rPr lang="it-IT" sz="4000" b="1" dirty="0" smtClean="0"/>
              <a:t> euro 226,00</a:t>
            </a:r>
          </a:p>
          <a:p>
            <a:pPr marL="335543" indent="-335543" defTabSz="1093621">
              <a:spcBef>
                <a:spcPts val="1100"/>
              </a:spcBef>
              <a:buSzPct val="100000"/>
              <a:buChar char="•"/>
              <a:defRPr sz="2340"/>
            </a:pPr>
            <a:endParaRPr lang="it-IT" sz="4000" b="1" dirty="0" smtClean="0"/>
          </a:p>
          <a:p>
            <a:pPr marL="335543" indent="-335543" defTabSz="1093621">
              <a:spcBef>
                <a:spcPts val="1100"/>
              </a:spcBef>
              <a:buSzPct val="100000"/>
              <a:buChar char="•"/>
              <a:defRPr sz="2340"/>
            </a:pPr>
            <a:r>
              <a:rPr lang="it-IT" sz="4000" b="1" dirty="0" smtClean="0"/>
              <a:t>Codici bianchi	</a:t>
            </a:r>
            <a:r>
              <a:rPr lang="it-IT" sz="4000" b="1" dirty="0" smtClean="0">
                <a:solidFill>
                  <a:srgbClr val="0000FF"/>
                </a:solidFill>
              </a:rPr>
              <a:t>226* x  4714	=          euro 1.065.364 (2 anni)</a:t>
            </a:r>
            <a:r>
              <a:rPr lang="it-IT" sz="4000" dirty="0" smtClean="0"/>
              <a:t>	</a:t>
            </a:r>
          </a:p>
          <a:p>
            <a:pPr marL="335543" indent="-335543" defTabSz="1093621">
              <a:spcBef>
                <a:spcPts val="1100"/>
              </a:spcBef>
              <a:buSzPct val="100000"/>
              <a:buChar char="•"/>
              <a:defRPr sz="2340"/>
            </a:pPr>
            <a:endParaRPr sz="4000" dirty="0"/>
          </a:p>
          <a:p>
            <a:pPr marL="471387" indent="-471387" algn="ctr" defTabSz="1093621">
              <a:spcBef>
                <a:spcPts val="1100"/>
              </a:spcBef>
              <a:buSzPct val="100000"/>
              <a:buChar char="•"/>
              <a:defRPr sz="3250" b="1"/>
            </a:pPr>
            <a:r>
              <a:rPr sz="4000" dirty="0" err="1">
                <a:solidFill>
                  <a:srgbClr val="FF0000"/>
                </a:solidFill>
              </a:rPr>
              <a:t>Aldilà</a:t>
            </a:r>
            <a:r>
              <a:rPr sz="4000" dirty="0">
                <a:solidFill>
                  <a:srgbClr val="FF0000"/>
                </a:solidFill>
              </a:rPr>
              <a:t> del </a:t>
            </a:r>
            <a:r>
              <a:rPr sz="4000" dirty="0" err="1">
                <a:solidFill>
                  <a:srgbClr val="FF0000"/>
                </a:solidFill>
              </a:rPr>
              <a:t>miglioramento</a:t>
            </a:r>
            <a:r>
              <a:rPr sz="4000" dirty="0">
                <a:solidFill>
                  <a:srgbClr val="FF0000"/>
                </a:solidFill>
              </a:rPr>
              <a:t>   </a:t>
            </a:r>
            <a:r>
              <a:rPr sz="4000" dirty="0" err="1" smtClean="0">
                <a:solidFill>
                  <a:srgbClr val="FF0000"/>
                </a:solidFill>
              </a:rPr>
              <a:t>della</a:t>
            </a:r>
            <a:r>
              <a:rPr sz="4000" dirty="0" smtClean="0">
                <a:solidFill>
                  <a:srgbClr val="FF0000"/>
                </a:solidFill>
              </a:rPr>
              <a:t> </a:t>
            </a:r>
            <a:r>
              <a:rPr sz="4000" dirty="0" err="1">
                <a:solidFill>
                  <a:srgbClr val="FF0000"/>
                </a:solidFill>
              </a:rPr>
              <a:t>qualità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dirty="0" err="1">
                <a:solidFill>
                  <a:srgbClr val="FF0000"/>
                </a:solidFill>
              </a:rPr>
              <a:t>assistenziale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dirty="0" smtClean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e  del </a:t>
            </a:r>
            <a:r>
              <a:rPr sz="4000" dirty="0" err="1">
                <a:solidFill>
                  <a:srgbClr val="FF0000"/>
                </a:solidFill>
              </a:rPr>
              <a:t>soddisfacimento</a:t>
            </a:r>
            <a:r>
              <a:rPr sz="4000" dirty="0">
                <a:solidFill>
                  <a:srgbClr val="FF0000"/>
                </a:solidFill>
              </a:rPr>
              <a:t> dell’ </a:t>
            </a:r>
            <a:r>
              <a:rPr sz="4000" dirty="0" err="1" smtClean="0">
                <a:solidFill>
                  <a:srgbClr val="FF0000"/>
                </a:solidFill>
              </a:rPr>
              <a:t>utenza</a:t>
            </a:r>
            <a:r>
              <a:rPr sz="4000" dirty="0" smtClean="0">
                <a:solidFill>
                  <a:srgbClr val="FF0000"/>
                </a:solidFill>
              </a:rPr>
              <a:t>,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sz="4000" dirty="0" err="1" smtClean="0">
                <a:solidFill>
                  <a:srgbClr val="FF0000"/>
                </a:solidFill>
              </a:rPr>
              <a:t>il</a:t>
            </a:r>
            <a:r>
              <a:rPr sz="4000" dirty="0" smtClean="0">
                <a:solidFill>
                  <a:srgbClr val="FF0000"/>
                </a:solidFill>
              </a:rPr>
              <a:t> </a:t>
            </a:r>
            <a:r>
              <a:rPr sz="4000" dirty="0" err="1">
                <a:solidFill>
                  <a:srgbClr val="FF0000"/>
                </a:solidFill>
              </a:rPr>
              <a:t>progetto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dirty="0" err="1">
                <a:solidFill>
                  <a:srgbClr val="FF0000"/>
                </a:solidFill>
              </a:rPr>
              <a:t>si</a:t>
            </a:r>
            <a:r>
              <a:rPr sz="4000" dirty="0">
                <a:solidFill>
                  <a:srgbClr val="FF0000"/>
                </a:solidFill>
              </a:rPr>
              <a:t> è </a:t>
            </a:r>
            <a:r>
              <a:rPr sz="4000" dirty="0" err="1">
                <a:solidFill>
                  <a:srgbClr val="FF0000"/>
                </a:solidFill>
              </a:rPr>
              <a:t>praticamente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dirty="0" err="1">
                <a:solidFill>
                  <a:srgbClr val="FF0000"/>
                </a:solidFill>
              </a:rPr>
              <a:t>autofinanziato</a:t>
            </a:r>
            <a:r>
              <a:rPr sz="4000" dirty="0">
                <a:solidFill>
                  <a:srgbClr val="FF0000"/>
                </a:solidFill>
              </a:rPr>
              <a:t>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olo 1"/>
          <p:cNvSpPr txBox="1">
            <a:spLocks noGrp="1"/>
          </p:cNvSpPr>
          <p:nvPr>
            <p:ph type="title"/>
          </p:nvPr>
        </p:nvSpPr>
        <p:spPr>
          <a:xfrm>
            <a:off x="9383688" y="1745432"/>
            <a:ext cx="12232732" cy="1152128"/>
          </a:xfrm>
          <a:prstGeom prst="rect">
            <a:avLst/>
          </a:prstGeom>
        </p:spPr>
        <p:txBody>
          <a:bodyPr>
            <a:normAutofit/>
          </a:bodyPr>
          <a:lstStyle>
            <a:lvl1pPr defTabSz="1042416">
              <a:defRPr sz="4200">
                <a:effectLst>
                  <a:outerShdw blurRad="22860" dist="2171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5400" dirty="0" err="1">
                <a:solidFill>
                  <a:srgbClr val="FF0000"/>
                </a:solidFill>
              </a:rPr>
              <a:t>Codici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dirty="0" err="1" smtClean="0">
                <a:solidFill>
                  <a:srgbClr val="FF0000"/>
                </a:solidFill>
              </a:rPr>
              <a:t>bianchi</a:t>
            </a:r>
            <a:r>
              <a:rPr lang="it-IT" sz="5400" dirty="0" smtClean="0">
                <a:solidFill>
                  <a:srgbClr val="FF0000"/>
                </a:solidFill>
              </a:rPr>
              <a:t> erogati 2014-2016</a:t>
            </a:r>
            <a:endParaRPr sz="5400" dirty="0">
              <a:solidFill>
                <a:srgbClr val="FF0000"/>
              </a:solidFill>
            </a:endParaRPr>
          </a:p>
        </p:txBody>
      </p:sp>
      <p:graphicFrame>
        <p:nvGraphicFramePr>
          <p:cNvPr id="252" name="Tabella 6"/>
          <p:cNvGraphicFramePr/>
          <p:nvPr/>
        </p:nvGraphicFramePr>
        <p:xfrm>
          <a:off x="238675" y="3833665"/>
          <a:ext cx="22970550" cy="842493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94110"/>
                <a:gridCol w="4594110"/>
                <a:gridCol w="4594110"/>
                <a:gridCol w="4594110"/>
                <a:gridCol w="4594110"/>
              </a:tblGrid>
              <a:tr h="2647837">
                <a:tc>
                  <a:txBody>
                    <a:bodyPr/>
                    <a:lstStyle/>
                    <a:p>
                      <a:pPr algn="l" defTabSz="1828800">
                        <a:defRPr sz="2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</a:t>
                      </a:r>
                      <a:r>
                        <a:rPr sz="3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quadrimestre</a:t>
                      </a:r>
                      <a:endParaRPr sz="3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quadrimestre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quadrimestre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TOTALI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925699"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302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668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761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1731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</a:tr>
              <a:tr h="1925699"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752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1170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1061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2983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25699">
                <a:tc>
                  <a:txBody>
                    <a:bodyPr/>
                    <a:lstStyle/>
                    <a:p>
                      <a:pPr algn="l"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1075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1315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 sz="4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>
                        <a:defRPr sz="4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olo 1"/>
          <p:cNvSpPr txBox="1">
            <a:spLocks noGrp="1"/>
          </p:cNvSpPr>
          <p:nvPr>
            <p:ph type="title"/>
          </p:nvPr>
        </p:nvSpPr>
        <p:spPr>
          <a:xfrm>
            <a:off x="5639272" y="1097361"/>
            <a:ext cx="14977664" cy="1296144"/>
          </a:xfrm>
          <a:prstGeom prst="rect">
            <a:avLst/>
          </a:prstGeom>
        </p:spPr>
        <p:txBody>
          <a:bodyPr>
            <a:normAutofit/>
          </a:bodyPr>
          <a:lstStyle>
            <a:lvl1pPr defTabSz="1042416">
              <a:defRPr sz="4200">
                <a:effectLst>
                  <a:outerShdw blurRad="22860" dist="2171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8000" dirty="0" err="1"/>
              <a:t>Codici</a:t>
            </a:r>
            <a:r>
              <a:rPr sz="8000" dirty="0"/>
              <a:t> </a:t>
            </a:r>
            <a:r>
              <a:rPr sz="8000" dirty="0" err="1"/>
              <a:t>bianchi</a:t>
            </a:r>
            <a:endParaRPr sz="8000" dirty="0"/>
          </a:p>
        </p:txBody>
      </p:sp>
      <p:sp>
        <p:nvSpPr>
          <p:cNvPr id="255" name="CasellaDiTesto 4"/>
          <p:cNvSpPr txBox="1"/>
          <p:nvPr/>
        </p:nvSpPr>
        <p:spPr>
          <a:xfrm>
            <a:off x="13606462" y="5186361"/>
            <a:ext cx="1393032" cy="636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1433" tIns="51433" rIns="51433" bIns="51433">
            <a:spAutoFit/>
          </a:bodyPr>
          <a:lstStyle>
            <a:lvl1pPr algn="l" defTabSz="1828800">
              <a:def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Totali</a:t>
            </a:r>
          </a:p>
        </p:txBody>
      </p:sp>
      <p:graphicFrame>
        <p:nvGraphicFramePr>
          <p:cNvPr id="256" name="Grafico 5"/>
          <p:cNvGraphicFramePr/>
          <p:nvPr/>
        </p:nvGraphicFramePr>
        <p:xfrm>
          <a:off x="2830960" y="2465512"/>
          <a:ext cx="18650072" cy="878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olo 1"/>
          <p:cNvSpPr txBox="1">
            <a:spLocks noGrp="1"/>
          </p:cNvSpPr>
          <p:nvPr>
            <p:ph type="title"/>
          </p:nvPr>
        </p:nvSpPr>
        <p:spPr>
          <a:xfrm>
            <a:off x="5783288" y="0"/>
            <a:ext cx="12739463" cy="2321496"/>
          </a:xfrm>
          <a:prstGeom prst="rect">
            <a:avLst/>
          </a:prstGeom>
        </p:spPr>
        <p:txBody>
          <a:bodyPr/>
          <a:lstStyle>
            <a:lvl1pPr defTabSz="1225296">
              <a:defRPr sz="5360">
                <a:effectLst>
                  <a:outerShdw blurRad="25527" dist="2552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/>
              <a:t>Codici</a:t>
            </a:r>
            <a:r>
              <a:rPr dirty="0"/>
              <a:t> </a:t>
            </a:r>
            <a:r>
              <a:rPr b="1" dirty="0" err="1" smtClean="0"/>
              <a:t>bianchi</a:t>
            </a:r>
            <a:r>
              <a:rPr lang="it-IT" dirty="0" smtClean="0"/>
              <a:t> 2014-2018</a:t>
            </a:r>
            <a:endParaRPr dirty="0"/>
          </a:p>
        </p:txBody>
      </p:sp>
      <p:graphicFrame>
        <p:nvGraphicFramePr>
          <p:cNvPr id="259" name="Tabella 4"/>
          <p:cNvGraphicFramePr/>
          <p:nvPr/>
        </p:nvGraphicFramePr>
        <p:xfrm>
          <a:off x="4" y="2393505"/>
          <a:ext cx="24383995" cy="878497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76799"/>
                <a:gridCol w="4876799"/>
                <a:gridCol w="4876799"/>
                <a:gridCol w="4876799"/>
                <a:gridCol w="4876799"/>
              </a:tblGrid>
              <a:tr h="2641600">
                <a:tc>
                  <a:txBody>
                    <a:bodyPr/>
                    <a:lstStyle/>
                    <a:p>
                      <a:pPr defTabSz="821530">
                        <a:defRPr sz="4400" b="1">
                          <a:solidFill>
                            <a:srgbClr val="006060"/>
                          </a:solidFill>
                        </a:defRPr>
                      </a:pPr>
                      <a:endParaRPr dirty="0"/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12700">
                      <a:solidFill>
                        <a:srgbClr val="00606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rgbClr val="006060"/>
                          </a:solidFill>
                        </a:rPr>
                        <a:t>Primo </a:t>
                      </a:r>
                      <a:r>
                        <a:rPr sz="3600" b="1" dirty="0" err="1">
                          <a:solidFill>
                            <a:srgbClr val="006060"/>
                          </a:solidFill>
                        </a:rPr>
                        <a:t>quadrimestre</a:t>
                      </a:r>
                      <a:endParaRPr sz="3600" b="1" dirty="0">
                        <a:solidFill>
                          <a:srgbClr val="006060"/>
                        </a:solidFill>
                      </a:endParaRP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12700">
                      <a:solidFill>
                        <a:srgbClr val="00606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 err="1">
                          <a:solidFill>
                            <a:srgbClr val="006060"/>
                          </a:solidFill>
                        </a:rPr>
                        <a:t>Secondo</a:t>
                      </a:r>
                      <a:r>
                        <a:rPr sz="3600" b="1" dirty="0">
                          <a:solidFill>
                            <a:srgbClr val="006060"/>
                          </a:solidFill>
                        </a:rPr>
                        <a:t> </a:t>
                      </a:r>
                      <a:r>
                        <a:rPr sz="3600" b="1" dirty="0" err="1">
                          <a:solidFill>
                            <a:srgbClr val="006060"/>
                          </a:solidFill>
                        </a:rPr>
                        <a:t>quadrimestre</a:t>
                      </a:r>
                      <a:endParaRPr sz="3600" b="1" dirty="0">
                        <a:solidFill>
                          <a:srgbClr val="006060"/>
                        </a:solidFill>
                      </a:endParaRP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12700">
                      <a:solidFill>
                        <a:srgbClr val="00606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 err="1">
                          <a:solidFill>
                            <a:srgbClr val="006060"/>
                          </a:solidFill>
                        </a:rPr>
                        <a:t>Terzo</a:t>
                      </a:r>
                      <a:r>
                        <a:rPr sz="3600" b="1" dirty="0">
                          <a:solidFill>
                            <a:srgbClr val="006060"/>
                          </a:solidFill>
                        </a:rPr>
                        <a:t> </a:t>
                      </a:r>
                      <a:r>
                        <a:rPr sz="3600" b="1" dirty="0" err="1">
                          <a:solidFill>
                            <a:srgbClr val="006060"/>
                          </a:solidFill>
                        </a:rPr>
                        <a:t>quadrimestre</a:t>
                      </a:r>
                      <a:endParaRPr sz="3600" b="1" dirty="0">
                        <a:solidFill>
                          <a:srgbClr val="006060"/>
                        </a:solidFill>
                      </a:endParaRP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12700">
                      <a:solidFill>
                        <a:srgbClr val="00606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006060"/>
                          </a:solidFill>
                        </a:rPr>
                        <a:t>TOTALI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12700">
                      <a:solidFill>
                        <a:srgbClr val="00606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542415"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12700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12700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668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12700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12700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1731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12700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</a:tr>
              <a:tr h="1533654"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1061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2983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</a:tr>
              <a:tr h="1533654"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1075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1315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1149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3539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D4DAE0"/>
                    </a:solidFill>
                  </a:tcPr>
                </a:tc>
              </a:tr>
              <a:tr h="1533654"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1270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1377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932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3579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EBED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Tabella 3"/>
          <p:cNvGraphicFramePr/>
          <p:nvPr/>
        </p:nvGraphicFramePr>
        <p:xfrm>
          <a:off x="1" y="11178480"/>
          <a:ext cx="24384000" cy="201622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76800"/>
                <a:gridCol w="4876800"/>
                <a:gridCol w="4876800"/>
                <a:gridCol w="4876800"/>
                <a:gridCol w="4876800"/>
              </a:tblGrid>
              <a:tr h="2016224"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C6D1DB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1062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C6D1DB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800" b="1" dirty="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</a:rPr>
                        <a:t>1299</a:t>
                      </a:r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C6D1DB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 sz="4400" b="1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C6D1DB"/>
                    </a:solidFill>
                  </a:tcPr>
                </a:tc>
                <a:tc>
                  <a:txBody>
                    <a:bodyPr/>
                    <a:lstStyle/>
                    <a:p>
                      <a:pPr defTabSz="821530">
                        <a:defRPr sz="4400" b="1">
                          <a:latin typeface="+mn-lt"/>
                          <a:ea typeface="+mn-ea"/>
                          <a:cs typeface="+mn-cs"/>
                        </a:defRPr>
                      </a:pPr>
                      <a:endParaRPr dirty="0"/>
                    </a:p>
                  </a:txBody>
                  <a:tcPr marT="91440" marB="91440" horzOverflow="overflow">
                    <a:lnL w="3175">
                      <a:solidFill>
                        <a:srgbClr val="006060"/>
                      </a:solidFill>
                    </a:lnL>
                    <a:lnR w="3175">
                      <a:solidFill>
                        <a:srgbClr val="006060"/>
                      </a:solidFill>
                    </a:lnR>
                    <a:lnT w="3175">
                      <a:solidFill>
                        <a:srgbClr val="006060"/>
                      </a:solidFill>
                    </a:lnT>
                    <a:lnB w="3175">
                      <a:solidFill>
                        <a:srgbClr val="006060"/>
                      </a:solidFill>
                    </a:lnB>
                    <a:solidFill>
                      <a:srgbClr val="C6D1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egnaposto testo 2"/>
          <p:cNvSpPr txBox="1">
            <a:spLocks noGrp="1"/>
          </p:cNvSpPr>
          <p:nvPr>
            <p:ph type="body" sz="half" idx="1"/>
          </p:nvPr>
        </p:nvSpPr>
        <p:spPr>
          <a:xfrm>
            <a:off x="7048499" y="2033464"/>
            <a:ext cx="10287002" cy="11682535"/>
          </a:xfrm>
          <a:prstGeom prst="rect">
            <a:avLst/>
          </a:prstGeom>
          <a:effectLst>
            <a:reflection stA="52999" endPos="40000" dir="5400000" sy="-100000" algn="bl" rotWithShape="0"/>
          </a:effectLst>
        </p:spPr>
        <p:txBody>
          <a:bodyPr/>
          <a:lstStyle/>
          <a:p>
            <a:pPr defTabSz="1536191">
              <a:spcBef>
                <a:spcPts val="1600"/>
              </a:spcBef>
              <a:buSzPct val="100000"/>
              <a:buFont typeface="Arial"/>
              <a:buChar char="•"/>
              <a:defRPr sz="4703">
                <a:effectLst>
                  <a:outerShdw blurRad="21336" dist="2432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b="1" dirty="0" err="1">
                <a:solidFill>
                  <a:srgbClr val="FF6600"/>
                </a:solidFill>
              </a:rPr>
              <a:t>Nuovi</a:t>
            </a:r>
            <a:r>
              <a:rPr b="1" dirty="0">
                <a:solidFill>
                  <a:srgbClr val="FF6600"/>
                </a:solidFill>
              </a:rPr>
              <a:t> </a:t>
            </a:r>
            <a:r>
              <a:rPr b="1" dirty="0" err="1">
                <a:solidFill>
                  <a:srgbClr val="FF6600"/>
                </a:solidFill>
              </a:rPr>
              <a:t>Modelli</a:t>
            </a:r>
            <a:r>
              <a:rPr b="1" dirty="0">
                <a:solidFill>
                  <a:srgbClr val="FF6600"/>
                </a:solidFill>
              </a:rPr>
              <a:t> </a:t>
            </a:r>
            <a:r>
              <a:rPr b="1" dirty="0" err="1">
                <a:solidFill>
                  <a:srgbClr val="FF6600"/>
                </a:solidFill>
              </a:rPr>
              <a:t>Organizzativi</a:t>
            </a:r>
            <a:r>
              <a:rPr b="1" dirty="0">
                <a:solidFill>
                  <a:srgbClr val="FF6600"/>
                </a:solidFill>
              </a:rPr>
              <a:t> </a:t>
            </a:r>
            <a:r>
              <a:rPr b="1" dirty="0" err="1">
                <a:solidFill>
                  <a:srgbClr val="FF6600"/>
                </a:solidFill>
              </a:rPr>
              <a:t>della</a:t>
            </a:r>
            <a:r>
              <a:rPr b="1" dirty="0">
                <a:solidFill>
                  <a:srgbClr val="FF6600"/>
                </a:solidFill>
              </a:rPr>
              <a:t> </a:t>
            </a:r>
            <a:r>
              <a:rPr b="1" dirty="0" err="1">
                <a:solidFill>
                  <a:srgbClr val="FF6600"/>
                </a:solidFill>
              </a:rPr>
              <a:t>Medicina</a:t>
            </a:r>
            <a:r>
              <a:rPr b="1" dirty="0">
                <a:solidFill>
                  <a:srgbClr val="FF6600"/>
                </a:solidFill>
              </a:rPr>
              <a:t> </a:t>
            </a:r>
            <a:r>
              <a:rPr b="1" dirty="0" err="1">
                <a:solidFill>
                  <a:srgbClr val="FF6600"/>
                </a:solidFill>
              </a:rPr>
              <a:t>Generale</a:t>
            </a:r>
            <a:r>
              <a:rPr sz="3528" dirty="0"/>
              <a:t>:	In </a:t>
            </a:r>
            <a:r>
              <a:rPr sz="3528" dirty="0" err="1"/>
              <a:t>realtà</a:t>
            </a:r>
            <a:r>
              <a:rPr sz="3528" dirty="0"/>
              <a:t> </a:t>
            </a:r>
            <a:r>
              <a:rPr sz="3528" dirty="0" err="1"/>
              <a:t>già</a:t>
            </a:r>
            <a:r>
              <a:rPr sz="3528" dirty="0"/>
              <a:t> </a:t>
            </a:r>
            <a:r>
              <a:rPr sz="3528" dirty="0" err="1"/>
              <a:t>previste</a:t>
            </a:r>
            <a:r>
              <a:rPr sz="3528" dirty="0"/>
              <a:t> </a:t>
            </a:r>
            <a:r>
              <a:rPr sz="3528" dirty="0" err="1"/>
              <a:t>dalle</a:t>
            </a:r>
            <a:r>
              <a:rPr sz="3528" dirty="0"/>
              <a:t> normative </a:t>
            </a:r>
            <a:r>
              <a:rPr sz="3528" dirty="0" err="1"/>
              <a:t>vigenti</a:t>
            </a:r>
            <a:r>
              <a:rPr sz="3528" dirty="0"/>
              <a:t> e </a:t>
            </a:r>
            <a:r>
              <a:rPr sz="3528" dirty="0" err="1"/>
              <a:t>precisamente</a:t>
            </a:r>
            <a:r>
              <a:rPr sz="3528" dirty="0"/>
              <a:t> </a:t>
            </a:r>
            <a:r>
              <a:rPr dirty="0" err="1"/>
              <a:t>Legge</a:t>
            </a:r>
            <a:r>
              <a:rPr dirty="0"/>
              <a:t> </a:t>
            </a:r>
            <a:r>
              <a:rPr dirty="0" err="1"/>
              <a:t>Balduzzi</a:t>
            </a:r>
            <a:r>
              <a:rPr dirty="0"/>
              <a:t> (DL 13 	</a:t>
            </a:r>
            <a:r>
              <a:rPr dirty="0" err="1"/>
              <a:t>settembre</a:t>
            </a:r>
            <a:r>
              <a:rPr dirty="0"/>
              <a:t> 2012 n.158, </a:t>
            </a:r>
            <a:r>
              <a:rPr dirty="0" err="1"/>
              <a:t>coordinato</a:t>
            </a:r>
            <a:r>
              <a:rPr dirty="0"/>
              <a:t> con la </a:t>
            </a:r>
            <a:r>
              <a:rPr dirty="0" err="1"/>
              <a:t>legge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conversione</a:t>
            </a:r>
            <a:r>
              <a:rPr dirty="0"/>
              <a:t> 8 </a:t>
            </a:r>
            <a:r>
              <a:rPr dirty="0" err="1"/>
              <a:t>novembre</a:t>
            </a:r>
            <a:r>
              <a:rPr dirty="0"/>
              <a:t> 2012, n.	189,GU n.263 del 10 </a:t>
            </a:r>
            <a:r>
              <a:rPr dirty="0" err="1"/>
              <a:t>novembre</a:t>
            </a:r>
            <a:r>
              <a:rPr dirty="0"/>
              <a:t> 2012</a:t>
            </a:r>
            <a:r>
              <a:rPr dirty="0" smtClean="0"/>
              <a:t>).</a:t>
            </a:r>
            <a:endParaRPr lang="it-IT" dirty="0" smtClean="0"/>
          </a:p>
          <a:p>
            <a:pPr defTabSz="1536191">
              <a:spcBef>
                <a:spcPts val="1600"/>
              </a:spcBef>
              <a:buSzPct val="100000"/>
              <a:defRPr sz="4703">
                <a:effectLst>
                  <a:outerShdw blurRad="21336" dist="2432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>
              <a:solidFill>
                <a:srgbClr val="3366FF"/>
              </a:solidFill>
            </a:endParaRPr>
          </a:p>
          <a:p>
            <a:pPr defTabSz="1536191">
              <a:spcBef>
                <a:spcPts val="1600"/>
              </a:spcBef>
              <a:buSzPct val="100000"/>
              <a:buFont typeface="Arial"/>
              <a:buChar char="•"/>
              <a:defRPr sz="4703">
                <a:effectLst>
                  <a:outerShdw blurRad="21336" dist="2432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>
                <a:solidFill>
                  <a:srgbClr val="3366FF"/>
                </a:solidFill>
              </a:rPr>
              <a:t>AFT : </a:t>
            </a:r>
            <a:r>
              <a:rPr dirty="0" err="1">
                <a:solidFill>
                  <a:srgbClr val="3366FF"/>
                </a:solidFill>
              </a:rPr>
              <a:t>Aggregazioni</a:t>
            </a:r>
            <a:r>
              <a:rPr dirty="0">
                <a:solidFill>
                  <a:srgbClr val="3366FF"/>
                </a:solidFill>
              </a:rPr>
              <a:t> </a:t>
            </a:r>
            <a:r>
              <a:rPr dirty="0" err="1">
                <a:solidFill>
                  <a:srgbClr val="3366FF"/>
                </a:solidFill>
              </a:rPr>
              <a:t>Funzionali</a:t>
            </a:r>
            <a:r>
              <a:rPr dirty="0">
                <a:solidFill>
                  <a:srgbClr val="3366FF"/>
                </a:solidFill>
              </a:rPr>
              <a:t> </a:t>
            </a:r>
            <a:r>
              <a:rPr dirty="0" err="1">
                <a:solidFill>
                  <a:srgbClr val="3366FF"/>
                </a:solidFill>
              </a:rPr>
              <a:t>Territoriali</a:t>
            </a:r>
            <a:r>
              <a:rPr dirty="0">
                <a:solidFill>
                  <a:srgbClr val="3366FF"/>
                </a:solidFill>
              </a:rPr>
              <a:t> -</a:t>
            </a:r>
            <a:r>
              <a:rPr sz="2688" dirty="0" err="1">
                <a:solidFill>
                  <a:srgbClr val="3366FF"/>
                </a:solidFill>
              </a:rPr>
              <a:t>Modelli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organizzativi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monoprofessionali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costituiti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da</a:t>
            </a:r>
            <a:r>
              <a:rPr sz="2688" dirty="0">
                <a:solidFill>
                  <a:srgbClr val="3366FF"/>
                </a:solidFill>
              </a:rPr>
              <a:t> soli MMG </a:t>
            </a:r>
            <a:r>
              <a:rPr sz="2688" dirty="0" err="1">
                <a:solidFill>
                  <a:srgbClr val="3366FF"/>
                </a:solidFill>
              </a:rPr>
              <a:t>che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operano</a:t>
            </a:r>
            <a:r>
              <a:rPr sz="2688" dirty="0">
                <a:solidFill>
                  <a:srgbClr val="3366FF"/>
                </a:solidFill>
              </a:rPr>
              <a:t> in H12 in </a:t>
            </a:r>
            <a:r>
              <a:rPr sz="2688" dirty="0" err="1">
                <a:solidFill>
                  <a:srgbClr val="3366FF"/>
                </a:solidFill>
              </a:rPr>
              <a:t>sedi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uniche</a:t>
            </a:r>
            <a:r>
              <a:rPr sz="2688" dirty="0">
                <a:solidFill>
                  <a:srgbClr val="3366FF"/>
                </a:solidFill>
              </a:rPr>
              <a:t> a </a:t>
            </a:r>
            <a:r>
              <a:rPr sz="2688" dirty="0" err="1">
                <a:solidFill>
                  <a:srgbClr val="3366FF"/>
                </a:solidFill>
              </a:rPr>
              <a:t>gestione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autonoma</a:t>
            </a:r>
            <a:r>
              <a:rPr sz="2688" dirty="0">
                <a:solidFill>
                  <a:srgbClr val="3366FF"/>
                </a:solidFill>
              </a:rPr>
              <a:t> o </a:t>
            </a:r>
            <a:r>
              <a:rPr sz="2688" dirty="0" err="1">
                <a:solidFill>
                  <a:srgbClr val="3366FF"/>
                </a:solidFill>
              </a:rPr>
              <a:t>aziendale</a:t>
            </a:r>
            <a:r>
              <a:rPr sz="2688" dirty="0">
                <a:solidFill>
                  <a:srgbClr val="3366FF"/>
                </a:solidFill>
              </a:rPr>
              <a:t> o in </a:t>
            </a:r>
            <a:r>
              <a:rPr sz="2688" dirty="0" err="1">
                <a:solidFill>
                  <a:srgbClr val="3366FF"/>
                </a:solidFill>
              </a:rPr>
              <a:t>rete</a:t>
            </a:r>
            <a:r>
              <a:rPr sz="2688" dirty="0">
                <a:solidFill>
                  <a:srgbClr val="3366FF"/>
                </a:solidFill>
              </a:rPr>
              <a:t> . </a:t>
            </a:r>
          </a:p>
          <a:p>
            <a:pPr defTabSz="1536191">
              <a:spcBef>
                <a:spcPts val="1600"/>
              </a:spcBef>
              <a:buSzPct val="100000"/>
              <a:buFont typeface="Arial"/>
              <a:buChar char="•"/>
              <a:defRPr sz="4703">
                <a:effectLst>
                  <a:outerShdw blurRad="21336" dist="2432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>
              <a:solidFill>
                <a:srgbClr val="3366FF"/>
              </a:solidFill>
            </a:endParaRPr>
          </a:p>
          <a:p>
            <a:pPr defTabSz="1536191">
              <a:spcBef>
                <a:spcPts val="1600"/>
              </a:spcBef>
              <a:buSzPct val="100000"/>
              <a:buFont typeface="Arial"/>
              <a:buChar char="•"/>
              <a:defRPr sz="4703">
                <a:effectLst>
                  <a:outerShdw blurRad="21336" dist="2432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dirty="0" smtClean="0">
                <a:solidFill>
                  <a:srgbClr val="3366FF"/>
                </a:solidFill>
              </a:rPr>
              <a:t>UCCP : </a:t>
            </a:r>
            <a:r>
              <a:rPr dirty="0" err="1" smtClean="0">
                <a:solidFill>
                  <a:srgbClr val="3366FF"/>
                </a:solidFill>
              </a:rPr>
              <a:t>Unità</a:t>
            </a:r>
            <a:r>
              <a:rPr dirty="0" smtClean="0">
                <a:solidFill>
                  <a:srgbClr val="3366FF"/>
                </a:solidFill>
              </a:rPr>
              <a:t> </a:t>
            </a:r>
            <a:r>
              <a:rPr dirty="0" err="1">
                <a:solidFill>
                  <a:srgbClr val="3366FF"/>
                </a:solidFill>
              </a:rPr>
              <a:t>Complesse</a:t>
            </a:r>
            <a:r>
              <a:rPr dirty="0">
                <a:solidFill>
                  <a:srgbClr val="3366FF"/>
                </a:solidFill>
              </a:rPr>
              <a:t> Cure </a:t>
            </a:r>
            <a:r>
              <a:rPr dirty="0" err="1">
                <a:solidFill>
                  <a:srgbClr val="3366FF"/>
                </a:solidFill>
              </a:rPr>
              <a:t>Primarie</a:t>
            </a:r>
            <a:r>
              <a:rPr dirty="0">
                <a:solidFill>
                  <a:srgbClr val="3366FF"/>
                </a:solidFill>
              </a:rPr>
              <a:t> -</a:t>
            </a:r>
            <a:r>
              <a:rPr sz="2688" dirty="0" err="1">
                <a:solidFill>
                  <a:srgbClr val="3366FF"/>
                </a:solidFill>
              </a:rPr>
              <a:t>Modelli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organizzativi</a:t>
            </a:r>
            <a:r>
              <a:rPr sz="2688" dirty="0">
                <a:solidFill>
                  <a:srgbClr val="3366FF"/>
                </a:solidFill>
              </a:rPr>
              <a:t> multi </a:t>
            </a:r>
            <a:r>
              <a:rPr sz="2688" dirty="0" err="1">
                <a:solidFill>
                  <a:srgbClr val="3366FF"/>
                </a:solidFill>
              </a:rPr>
              <a:t>professionali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costituiti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da</a:t>
            </a:r>
            <a:r>
              <a:rPr sz="2688" dirty="0">
                <a:solidFill>
                  <a:srgbClr val="3366FF"/>
                </a:solidFill>
              </a:rPr>
              <a:t> MMG, </a:t>
            </a:r>
            <a:r>
              <a:rPr sz="2688" dirty="0" err="1">
                <a:solidFill>
                  <a:srgbClr val="3366FF"/>
                </a:solidFill>
              </a:rPr>
              <a:t>Specialisti</a:t>
            </a:r>
            <a:r>
              <a:rPr sz="2688" dirty="0">
                <a:solidFill>
                  <a:srgbClr val="3366FF"/>
                </a:solidFill>
              </a:rPr>
              <a:t>, </a:t>
            </a:r>
            <a:r>
              <a:rPr sz="2688" dirty="0" err="1">
                <a:solidFill>
                  <a:srgbClr val="3366FF"/>
                </a:solidFill>
              </a:rPr>
              <a:t>medici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di</a:t>
            </a:r>
            <a:r>
              <a:rPr sz="2688" dirty="0">
                <a:solidFill>
                  <a:srgbClr val="3366FF"/>
                </a:solidFill>
              </a:rPr>
              <a:t> CA a </a:t>
            </a:r>
            <a:r>
              <a:rPr sz="2688" dirty="0" err="1">
                <a:solidFill>
                  <a:srgbClr val="3366FF"/>
                </a:solidFill>
              </a:rPr>
              <a:t>completamento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orario</a:t>
            </a:r>
            <a:r>
              <a:rPr sz="2688" dirty="0">
                <a:solidFill>
                  <a:srgbClr val="3366FF"/>
                </a:solidFill>
              </a:rPr>
              <a:t> e NFP </a:t>
            </a:r>
            <a:r>
              <a:rPr sz="2688" dirty="0" err="1">
                <a:solidFill>
                  <a:srgbClr val="3366FF"/>
                </a:solidFill>
              </a:rPr>
              <a:t>che</a:t>
            </a:r>
            <a:r>
              <a:rPr sz="2688" dirty="0">
                <a:solidFill>
                  <a:srgbClr val="3366FF"/>
                </a:solidFill>
              </a:rPr>
              <a:t> </a:t>
            </a:r>
            <a:r>
              <a:rPr sz="2688" dirty="0" err="1">
                <a:solidFill>
                  <a:srgbClr val="3366FF"/>
                </a:solidFill>
              </a:rPr>
              <a:t>operano</a:t>
            </a:r>
            <a:r>
              <a:rPr sz="2688" dirty="0">
                <a:solidFill>
                  <a:srgbClr val="3366FF"/>
                </a:solidFill>
              </a:rPr>
              <a:t> in H24</a:t>
            </a:r>
          </a:p>
        </p:txBody>
      </p:sp>
      <p:sp>
        <p:nvSpPr>
          <p:cNvPr id="208" name="Titolo 1"/>
          <p:cNvSpPr txBox="1">
            <a:spLocks noGrp="1"/>
          </p:cNvSpPr>
          <p:nvPr>
            <p:ph type="title"/>
          </p:nvPr>
        </p:nvSpPr>
        <p:spPr>
          <a:xfrm>
            <a:off x="7228815" y="737320"/>
            <a:ext cx="9413956" cy="1008112"/>
          </a:xfrm>
          <a:prstGeom prst="rect">
            <a:avLst/>
          </a:prstGeom>
        </p:spPr>
        <p:txBody>
          <a:bodyPr>
            <a:noAutofit/>
          </a:bodyPr>
          <a:lstStyle>
            <a:lvl1pPr defTabSz="555955">
              <a:defRPr sz="3600">
                <a:effectLst>
                  <a:outerShdw blurRad="10160" dist="11582" dir="2700000" rotWithShape="0">
                    <a:srgbClr val="000000">
                      <a:alpha val="43137"/>
                    </a:srgbClr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sz="5400" dirty="0"/>
              <a:t>AFT - UCCP</a:t>
            </a:r>
          </a:p>
        </p:txBody>
      </p:sp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07824" y="305272"/>
            <a:ext cx="1936623" cy="5126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2" animBg="1" advAuto="0"/>
      <p:bldP spid="20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asellaDiTesto 6"/>
          <p:cNvSpPr txBox="1"/>
          <p:nvPr/>
        </p:nvSpPr>
        <p:spPr>
          <a:xfrm>
            <a:off x="1894856" y="4147787"/>
            <a:ext cx="21602399" cy="1765864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3" tIns="51433" rIns="51433" bIns="51433">
            <a:spAutoFit/>
          </a:bodyPr>
          <a:lstStyle/>
          <a:p>
            <a:pPr algn="l" defTabSz="1828800"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Visite</a:t>
            </a:r>
            <a:r>
              <a:rPr dirty="0"/>
              <a:t> </a:t>
            </a:r>
            <a:r>
              <a:rPr dirty="0" err="1"/>
              <a:t>Cardiologiche</a:t>
            </a:r>
            <a:r>
              <a:rPr dirty="0"/>
              <a:t> + ECG				444</a:t>
            </a:r>
          </a:p>
          <a:p>
            <a:pPr algn="l" defTabSz="1828800"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 algn="l" defTabSz="1828800"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Visite</a:t>
            </a:r>
            <a:r>
              <a:rPr dirty="0"/>
              <a:t> </a:t>
            </a:r>
            <a:r>
              <a:rPr dirty="0" err="1"/>
              <a:t>Pneumologiche</a:t>
            </a:r>
            <a:r>
              <a:rPr dirty="0"/>
              <a:t> + </a:t>
            </a:r>
            <a:r>
              <a:rPr dirty="0" err="1"/>
              <a:t>Spirometrie</a:t>
            </a:r>
            <a:r>
              <a:rPr dirty="0"/>
              <a:t> (solo BPCO)	           </a:t>
            </a:r>
            <a:r>
              <a:rPr lang="it-IT" dirty="0" smtClean="0"/>
              <a:t>    </a:t>
            </a:r>
            <a:r>
              <a:rPr dirty="0" smtClean="0"/>
              <a:t>   </a:t>
            </a:r>
            <a:r>
              <a:rPr dirty="0"/>
              <a:t>473</a:t>
            </a:r>
          </a:p>
        </p:txBody>
      </p:sp>
      <p:sp>
        <p:nvSpPr>
          <p:cNvPr id="263" name="Titolo 5"/>
          <p:cNvSpPr txBox="1"/>
          <p:nvPr/>
        </p:nvSpPr>
        <p:spPr>
          <a:xfrm>
            <a:off x="6116404" y="2139324"/>
            <a:ext cx="12052259" cy="18766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3" tIns="51433" rIns="51433" bIns="51433" anchor="b">
            <a:spAutoFit/>
          </a:bodyPr>
          <a:lstStyle>
            <a:lvl1pPr defTabSz="1828800">
              <a:lnSpc>
                <a:spcPct val="90000"/>
              </a:lnSpc>
              <a:defRPr sz="6400">
                <a:solidFill>
                  <a:srgbClr val="FF26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 err="1"/>
              <a:t>Registri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patologia</a:t>
            </a:r>
            <a:r>
              <a:rPr dirty="0"/>
              <a:t>                                    (</a:t>
            </a:r>
            <a:r>
              <a:rPr dirty="0" err="1"/>
              <a:t>aggiornati</a:t>
            </a:r>
            <a:r>
              <a:rPr dirty="0"/>
              <a:t> al 1° </a:t>
            </a:r>
            <a:r>
              <a:rPr dirty="0" err="1"/>
              <a:t>quadrimestre</a:t>
            </a:r>
            <a:r>
              <a:rPr dirty="0"/>
              <a:t> 2016)</a:t>
            </a:r>
          </a:p>
        </p:txBody>
      </p:sp>
      <p:sp>
        <p:nvSpPr>
          <p:cNvPr id="264" name="Rectangle 1"/>
          <p:cNvSpPr/>
          <p:nvPr/>
        </p:nvSpPr>
        <p:spPr>
          <a:xfrm>
            <a:off x="1894856" y="6530582"/>
            <a:ext cx="21674408" cy="259686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3" tIns="51433" rIns="51433" bIns="51433" anchor="ctr">
            <a:spAutoFit/>
          </a:bodyPr>
          <a:lstStyle/>
          <a:p>
            <a:pPr algn="l" defTabSz="1828800">
              <a:lnSpc>
                <a:spcPct val="150000"/>
              </a:lnSpc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► </a:t>
            </a:r>
            <a:r>
              <a:rPr dirty="0" err="1"/>
              <a:t>Pazienti</a:t>
            </a:r>
            <a:r>
              <a:rPr dirty="0"/>
              <a:t> BPCO			  381	         </a:t>
            </a:r>
            <a:r>
              <a:rPr dirty="0" err="1"/>
              <a:t>prevalenza</a:t>
            </a:r>
            <a:r>
              <a:rPr dirty="0"/>
              <a:t>	   2,31%</a:t>
            </a:r>
          </a:p>
          <a:p>
            <a:pPr algn="l" defTabSz="1828800">
              <a:lnSpc>
                <a:spcPct val="150000"/>
              </a:lnSpc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►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diabetici</a:t>
            </a:r>
            <a:r>
              <a:rPr dirty="0"/>
              <a:t>  	           </a:t>
            </a:r>
            <a:r>
              <a:rPr lang="it-IT" dirty="0" smtClean="0"/>
              <a:t>     </a:t>
            </a:r>
            <a:r>
              <a:rPr dirty="0" smtClean="0"/>
              <a:t>   </a:t>
            </a:r>
            <a:r>
              <a:rPr dirty="0"/>
              <a:t>1445	                                </a:t>
            </a:r>
            <a:r>
              <a:rPr lang="it-IT" dirty="0" smtClean="0"/>
              <a:t>       </a:t>
            </a:r>
            <a:r>
              <a:rPr dirty="0" smtClean="0"/>
              <a:t>8,75</a:t>
            </a:r>
            <a:r>
              <a:rPr dirty="0"/>
              <a:t>%</a:t>
            </a:r>
          </a:p>
          <a:p>
            <a:pPr algn="l" defTabSz="1828800">
              <a:lnSpc>
                <a:spcPct val="150000"/>
              </a:lnSpc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►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ipertesi</a:t>
            </a:r>
            <a:r>
              <a:rPr dirty="0"/>
              <a:t>	           </a:t>
            </a:r>
            <a:r>
              <a:rPr lang="it-IT" dirty="0" smtClean="0"/>
              <a:t>                       </a:t>
            </a:r>
            <a:r>
              <a:rPr dirty="0" smtClean="0"/>
              <a:t>   </a:t>
            </a:r>
            <a:r>
              <a:rPr dirty="0"/>
              <a:t>4630	                           </a:t>
            </a:r>
            <a:r>
              <a:rPr lang="it-IT" dirty="0" smtClean="0"/>
              <a:t>        </a:t>
            </a:r>
            <a:r>
              <a:rPr dirty="0" smtClean="0"/>
              <a:t>   </a:t>
            </a:r>
            <a:r>
              <a:rPr dirty="0"/>
              <a:t>28,06%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40000" y="2321497"/>
            <a:ext cx="19304000" cy="4220931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217709" tIns="108855" rIns="217709" bIns="108855" rtlCol="0">
            <a:spAutoFit/>
          </a:bodyPr>
          <a:lstStyle/>
          <a:p>
            <a:r>
              <a:rPr lang="it-IT" sz="5200" b="1" dirty="0">
                <a:solidFill>
                  <a:schemeClr val="bg1"/>
                </a:solidFill>
              </a:rPr>
              <a:t>Visite Cardiologiche + ECG				</a:t>
            </a:r>
            <a:r>
              <a:rPr lang="it-IT" sz="5200" b="1" dirty="0" smtClean="0">
                <a:solidFill>
                  <a:schemeClr val="bg1"/>
                </a:solidFill>
              </a:rPr>
              <a:t>1012</a:t>
            </a:r>
            <a:endParaRPr lang="it-IT" sz="5200" b="1" dirty="0">
              <a:solidFill>
                <a:schemeClr val="bg1"/>
              </a:solidFill>
            </a:endParaRPr>
          </a:p>
          <a:p>
            <a:endParaRPr lang="it-IT" sz="5200" b="1" dirty="0">
              <a:solidFill>
                <a:schemeClr val="bg1"/>
              </a:solidFill>
            </a:endParaRPr>
          </a:p>
          <a:p>
            <a:r>
              <a:rPr lang="it-IT" sz="5200" b="1" dirty="0">
                <a:solidFill>
                  <a:schemeClr val="bg1"/>
                </a:solidFill>
              </a:rPr>
              <a:t>Visite </a:t>
            </a:r>
            <a:r>
              <a:rPr lang="it-IT" sz="5200" b="1" dirty="0" err="1">
                <a:solidFill>
                  <a:schemeClr val="bg1"/>
                </a:solidFill>
              </a:rPr>
              <a:t>Pneumologiche</a:t>
            </a:r>
            <a:r>
              <a:rPr lang="it-IT" sz="5200" b="1" dirty="0">
                <a:solidFill>
                  <a:schemeClr val="bg1"/>
                </a:solidFill>
              </a:rPr>
              <a:t> + Spirometrie (solo BPCO)	</a:t>
            </a:r>
            <a:r>
              <a:rPr lang="it-IT" sz="5200" b="1" dirty="0" smtClean="0">
                <a:solidFill>
                  <a:schemeClr val="bg1"/>
                </a:solidFill>
              </a:rPr>
              <a:t>764 </a:t>
            </a:r>
          </a:p>
          <a:p>
            <a:endParaRPr lang="it-IT" sz="5200" b="1" dirty="0">
              <a:solidFill>
                <a:schemeClr val="bg1"/>
              </a:solidFill>
            </a:endParaRPr>
          </a:p>
          <a:p>
            <a:r>
              <a:rPr lang="it-IT" sz="5200" b="1" dirty="0" smtClean="0">
                <a:solidFill>
                  <a:schemeClr val="bg1"/>
                </a:solidFill>
              </a:rPr>
              <a:t>Visite </a:t>
            </a:r>
            <a:r>
              <a:rPr lang="it-IT" sz="5200" b="1" dirty="0" err="1">
                <a:solidFill>
                  <a:schemeClr val="bg1"/>
                </a:solidFill>
              </a:rPr>
              <a:t>D</a:t>
            </a:r>
            <a:r>
              <a:rPr lang="it-IT" sz="5200" b="1" dirty="0" err="1" smtClean="0">
                <a:solidFill>
                  <a:schemeClr val="bg1"/>
                </a:solidFill>
              </a:rPr>
              <a:t>iabetologiche</a:t>
            </a:r>
            <a:r>
              <a:rPr lang="it-IT" sz="5200" b="1" dirty="0" smtClean="0">
                <a:solidFill>
                  <a:schemeClr val="bg1"/>
                </a:solidFill>
              </a:rPr>
              <a:t>					171</a:t>
            </a:r>
            <a:endParaRPr lang="it-IT" sz="5200" b="1" dirty="0">
              <a:solidFill>
                <a:schemeClr val="bg1"/>
              </a:solidFill>
            </a:endParaRPr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674917" y="6641976"/>
            <a:ext cx="22647931" cy="1224136"/>
          </a:xfrm>
          <a:prstGeom prst="rect">
            <a:avLst/>
          </a:prstGeom>
        </p:spPr>
        <p:txBody>
          <a:bodyPr lIns="217709" tIns="108855" rIns="217709" bIns="108855" anchor="b"/>
          <a:lstStyle/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Registri di patologia                                    </a:t>
            </a:r>
            <a:endParaRPr lang="it-IT" sz="8600" b="1" kern="1200" dirty="0">
              <a:solidFill>
                <a:srgbClr val="1C5A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70000" y="8570366"/>
            <a:ext cx="21742400" cy="50211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7709" tIns="108855" rIns="217709" bIns="108855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217709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ja-JP" sz="5200" b="1" dirty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► Pazienti BPCO			  381	         prevalenza	   2,31%</a:t>
            </a:r>
            <a:endParaRPr lang="it-IT" altLang="ja-JP" sz="5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l" defTabSz="217709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ja-JP" sz="5200" b="1" dirty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► Pazienti diabetici  	              1445	                                8,75%</a:t>
            </a:r>
            <a:endParaRPr lang="it-IT" altLang="ja-JP" sz="5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l" defTabSz="217709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ja-JP" sz="5200" b="1" dirty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► Pazienti ipertesi	              4630	                              28,06%</a:t>
            </a:r>
            <a:endParaRPr lang="it-IT" altLang="ja-JP" sz="5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670720" y="1352676"/>
            <a:ext cx="22647931" cy="1184844"/>
          </a:xfrm>
          <a:prstGeom prst="rect">
            <a:avLst/>
          </a:prstGeom>
        </p:spPr>
        <p:txBody>
          <a:bodyPr lIns="217709" tIns="108855" rIns="217709" bIns="108855" anchor="b"/>
          <a:lstStyle/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Visite Specialistiche dedicate </a:t>
            </a:r>
          </a:p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Ambulatori di  patologia – 2° </a:t>
            </a:r>
            <a:r>
              <a:rPr lang="it-IT" sz="8600" b="1" dirty="0" err="1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quadr</a:t>
            </a: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.17                                    </a:t>
            </a:r>
            <a:endParaRPr lang="it-IT" sz="8600" b="1" kern="1200" dirty="0">
              <a:solidFill>
                <a:srgbClr val="1C5A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95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40000" y="3691971"/>
            <a:ext cx="19304000" cy="1020055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217709" tIns="108855" rIns="217709" bIns="108855" rtlCol="0">
            <a:spAutoFit/>
          </a:bodyPr>
          <a:lstStyle/>
          <a:p>
            <a:r>
              <a:rPr lang="it-IT" sz="5200" b="1" dirty="0" smtClean="0">
                <a:solidFill>
                  <a:schemeClr val="bg1"/>
                </a:solidFill>
              </a:rPr>
              <a:t>Visite Chirurgiche per piede diabetico (2014-2015) 	148</a:t>
            </a:r>
            <a:endParaRPr lang="it-IT" sz="5200" b="1" dirty="0">
              <a:solidFill>
                <a:schemeClr val="bg1"/>
              </a:solidFill>
            </a:endParaRPr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674917" y="7866112"/>
            <a:ext cx="22647931" cy="1184844"/>
          </a:xfrm>
          <a:prstGeom prst="rect">
            <a:avLst/>
          </a:prstGeom>
        </p:spPr>
        <p:txBody>
          <a:bodyPr lIns="217709" tIns="108855" rIns="217709" bIns="108855" anchor="b"/>
          <a:lstStyle/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Registri di </a:t>
            </a: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patologia – 2° </a:t>
            </a:r>
            <a:r>
              <a:rPr lang="it-IT" sz="8600" b="1" dirty="0" err="1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quadr</a:t>
            </a: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.18                                    </a:t>
            </a:r>
            <a:endParaRPr lang="it-IT" sz="8600" b="1" kern="1200" dirty="0">
              <a:solidFill>
                <a:srgbClr val="1C5A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70000" y="10834696"/>
            <a:ext cx="21742400" cy="14201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7709" tIns="108855" rIns="217709" bIns="108855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217709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ja-JP" sz="5200" b="1" dirty="0" smtClean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► </a:t>
            </a:r>
            <a:r>
              <a:rPr lang="it-IT" altLang="ja-JP" sz="5200" b="1" dirty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Pazienti diabetici  	              </a:t>
            </a:r>
            <a:r>
              <a:rPr lang="it-IT" altLang="ja-JP" sz="5200" b="1" dirty="0" smtClean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1550</a:t>
            </a:r>
            <a:r>
              <a:rPr lang="it-IT" altLang="ja-JP" sz="5200" b="1" dirty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	                                </a:t>
            </a:r>
            <a:r>
              <a:rPr lang="it-IT" altLang="ja-JP" sz="5200" b="1" dirty="0" smtClean="0">
                <a:solidFill>
                  <a:schemeClr val="bg1"/>
                </a:solidFill>
                <a:latin typeface="+mj-lt"/>
                <a:ea typeface="MS Mincho" pitchFamily="49" charset="-128"/>
                <a:cs typeface="Times New Roman" pitchFamily="18" charset="0"/>
              </a:rPr>
              <a:t>9,12%</a:t>
            </a:r>
            <a:endParaRPr lang="it-IT" altLang="ja-JP" sz="5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670720" y="1352676"/>
            <a:ext cx="22647931" cy="1184844"/>
          </a:xfrm>
          <a:prstGeom prst="rect">
            <a:avLst/>
          </a:prstGeom>
        </p:spPr>
        <p:txBody>
          <a:bodyPr lIns="217709" tIns="108855" rIns="217709" bIns="108855" anchor="b"/>
          <a:lstStyle/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Visite Specialistiche dedicate </a:t>
            </a:r>
          </a:p>
          <a:p>
            <a:pPr defTabSz="2177095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Ambulatori di  patologia – 2° </a:t>
            </a:r>
            <a:r>
              <a:rPr lang="it-IT" sz="8600" b="1" dirty="0" err="1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quadr</a:t>
            </a:r>
            <a:r>
              <a:rPr lang="it-IT" sz="8600" b="1" dirty="0" smtClean="0">
                <a:solidFill>
                  <a:srgbClr val="1C5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.18                                    </a:t>
            </a:r>
            <a:endParaRPr lang="it-IT" sz="8600" b="1" kern="1200" dirty="0">
              <a:solidFill>
                <a:srgbClr val="1C5A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0933" y="5132131"/>
            <a:ext cx="19304000" cy="1020055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217709" tIns="108855" rIns="217709" bIns="108855" rtlCol="0">
            <a:spAutoFit/>
          </a:bodyPr>
          <a:lstStyle/>
          <a:p>
            <a:r>
              <a:rPr lang="it-IT" sz="5200" b="1" dirty="0" smtClean="0">
                <a:solidFill>
                  <a:schemeClr val="bg1"/>
                </a:solidFill>
              </a:rPr>
              <a:t>Visite </a:t>
            </a:r>
            <a:r>
              <a:rPr lang="it-IT" sz="5200" b="1" dirty="0" err="1" smtClean="0">
                <a:solidFill>
                  <a:schemeClr val="bg1"/>
                </a:solidFill>
              </a:rPr>
              <a:t>Diabetologiche</a:t>
            </a:r>
            <a:r>
              <a:rPr lang="it-IT" sz="5200" b="1" dirty="0" smtClean="0">
                <a:solidFill>
                  <a:schemeClr val="bg1"/>
                </a:solidFill>
              </a:rPr>
              <a:t> (fine 2016 – 2018) 		517</a:t>
            </a:r>
            <a:endParaRPr lang="it-IT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95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fault-logo"/>
          <p:cNvPicPr>
            <a:picLocks noChangeAspect="1" noChangeArrowheads="1"/>
          </p:cNvPicPr>
          <p:nvPr/>
        </p:nvPicPr>
        <p:blipFill>
          <a:blip r:embed="rId2" cstate="print"/>
          <a:srcRect r="32925"/>
          <a:stretch>
            <a:fillRect/>
          </a:stretch>
        </p:blipFill>
        <p:spPr bwMode="auto">
          <a:xfrm>
            <a:off x="4319125" y="89248"/>
            <a:ext cx="3840427" cy="1103312"/>
          </a:xfrm>
          <a:prstGeom prst="rect">
            <a:avLst/>
          </a:prstGeom>
          <a:noFill/>
        </p:spPr>
      </p:pic>
      <p:pic>
        <p:nvPicPr>
          <p:cNvPr id="26628" name="Picture 4" descr="fimmg_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83" y="89248"/>
            <a:ext cx="3461819" cy="1112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18288000" y="-48"/>
            <a:ext cx="5952661" cy="1697164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FF00"/>
                </a:solidFill>
              </a:rPr>
              <a:t>UCCP CATANZARO 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11147" y="11591944"/>
            <a:ext cx="15361707" cy="175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INIZIO ACCESSI DIABETOLOGO FINE NOVEMBRE 2016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14870" y="1817440"/>
            <a:ext cx="20354261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it-IT" sz="7100" b="1" dirty="0" smtClean="0">
                <a:solidFill>
                  <a:srgbClr val="002060"/>
                </a:solidFill>
              </a:rPr>
              <a:t>Prevalenza soggetti diabetici UCCP Catanzaro</a:t>
            </a:r>
          </a:p>
          <a:p>
            <a:pPr algn="ctr"/>
            <a:r>
              <a:rPr lang="it-IT" sz="7100" b="1" dirty="0" smtClean="0">
                <a:solidFill>
                  <a:srgbClr val="002060"/>
                </a:solidFill>
              </a:rPr>
              <a:t> </a:t>
            </a:r>
            <a:endParaRPr lang="it-IT" sz="71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862741" y="2681536"/>
          <a:ext cx="15169685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072320" y="8814991"/>
            <a:ext cx="8159552" cy="186644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it-IT" sz="5700" b="1" dirty="0" smtClean="0">
                <a:solidFill>
                  <a:srgbClr val="002060"/>
                </a:solidFill>
              </a:rPr>
              <a:t>7,5 % </a:t>
            </a:r>
            <a:r>
              <a:rPr lang="it-IT" b="1" dirty="0" smtClean="0">
                <a:solidFill>
                  <a:srgbClr val="002060"/>
                </a:solidFill>
              </a:rPr>
              <a:t>  1236/16500 pazienti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072320" y="7146033"/>
            <a:ext cx="8448939" cy="186644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it-IT" sz="5700" b="1" dirty="0" smtClean="0">
                <a:solidFill>
                  <a:srgbClr val="002060"/>
                </a:solidFill>
              </a:rPr>
              <a:t>8,75 % </a:t>
            </a:r>
            <a:r>
              <a:rPr lang="it-IT" b="1" dirty="0" smtClean="0">
                <a:solidFill>
                  <a:srgbClr val="002060"/>
                </a:solidFill>
              </a:rPr>
              <a:t>  1445/16500 pazienti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072320" y="5502623"/>
            <a:ext cx="8927637" cy="186644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it-IT" sz="5700" b="1" dirty="0" smtClean="0">
                <a:solidFill>
                  <a:srgbClr val="002060"/>
                </a:solidFill>
              </a:rPr>
              <a:t>9,11 % </a:t>
            </a:r>
            <a:r>
              <a:rPr lang="it-IT" b="1" dirty="0" smtClean="0">
                <a:solidFill>
                  <a:srgbClr val="002060"/>
                </a:solidFill>
              </a:rPr>
              <a:t>  1550/17000 pazienti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ttangolo 1"/>
          <p:cNvSpPr/>
          <p:nvPr/>
        </p:nvSpPr>
        <p:spPr>
          <a:xfrm>
            <a:off x="5917109" y="653457"/>
            <a:ext cx="11306191" cy="11218546"/>
          </a:xfrm>
          <a:prstGeom prst="rect">
            <a:avLst/>
          </a:prstGeom>
          <a:gradFill>
            <a:gsLst>
              <a:gs pos="0">
                <a:srgbClr val="A2C3FF"/>
              </a:gs>
              <a:gs pos="35000">
                <a:srgbClr val="BDD4FF"/>
              </a:gs>
              <a:gs pos="100000">
                <a:srgbClr val="E6EEFF"/>
              </a:gs>
            </a:gsLst>
            <a:lin ang="16200000"/>
          </a:gradFill>
          <a:ln w="3175">
            <a:solidFill>
              <a:srgbClr val="4A7EBB"/>
            </a:solidFill>
          </a:ln>
          <a:effectLst>
            <a:outerShdw blurRad="127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1434" tIns="51434" rIns="51434" bIns="51434">
            <a:spAutoFit/>
          </a:bodyPr>
          <a:lstStyle/>
          <a:p>
            <a:pPr defTabSz="1828800">
              <a:defRPr sz="10000" b="1" spc="92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Esiti globali</a:t>
            </a:r>
          </a:p>
          <a:p>
            <a:pPr defTabSz="1828800">
              <a:defRPr sz="10000" b="1" spc="92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ASP CZ</a:t>
            </a:r>
          </a:p>
          <a:p>
            <a:pPr defTabSz="1828800">
              <a:defRPr sz="10000" b="1" spc="92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N° 8 UCCP</a:t>
            </a:r>
          </a:p>
          <a:p>
            <a:pPr defTabSz="1828800">
              <a:defRPr sz="1800" b="1" spc="64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Catanzaro -  CZ Lido – Borgia - Soverato – Chiaravalle</a:t>
            </a:r>
          </a:p>
          <a:p>
            <a:pPr defTabSz="1828800">
              <a:defRPr sz="1800" b="1" spc="64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  S. Pietro a Maida – Lamezia – Reventino</a:t>
            </a:r>
          </a:p>
          <a:p>
            <a:pPr defTabSz="1828800">
              <a:defRPr sz="1800" b="1" spc="64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  <a:p>
            <a:pPr defTabSz="1828800">
              <a:defRPr sz="10000" b="1" spc="92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triennio 2014-2016</a:t>
            </a:r>
          </a:p>
          <a:p>
            <a:pPr defTabSz="1828800">
              <a:defRPr sz="10000" b="1" spc="92">
                <a:solidFill>
                  <a:srgbClr val="C0292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206892" y="1857340"/>
          <a:ext cx="1934348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6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9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80">
                <a:tc gridSpan="5"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RICOVERI PER RIACUTIZZAZIONI </a:t>
                      </a:r>
                      <a:r>
                        <a:rPr lang="it-IT" sz="4800" dirty="0" err="1"/>
                        <a:t>DI</a:t>
                      </a:r>
                      <a:r>
                        <a:rPr lang="it-IT" sz="4800" dirty="0"/>
                        <a:t> BPCO</a:t>
                      </a:r>
                    </a:p>
                  </a:txBody>
                  <a:tcPr marL="243840" marR="243840" marT="91440" marB="9144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endParaRPr lang="it-IT" sz="4000" b="1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2014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2015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2016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r>
                        <a:rPr lang="it-IT" sz="4000" b="1" dirty="0"/>
                        <a:t>Numero ricoveri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145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119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103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29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r>
                        <a:rPr lang="it-IT" sz="4000" b="1" dirty="0"/>
                        <a:t>Valorizzazione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315.166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282.752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198.712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76.128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206892" y="5425402"/>
          <a:ext cx="19343485" cy="359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8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58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80">
                <a:tc gridSpan="5"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RICOVERI PER DIABETE</a:t>
                      </a:r>
                    </a:p>
                  </a:txBody>
                  <a:tcPr marL="243840" marR="243840" marT="91440" marB="9144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endParaRPr lang="it-IT" sz="4000" b="1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2014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2015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2016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r>
                        <a:rPr lang="it-IT" sz="4000" b="1" dirty="0"/>
                        <a:t>Numero ricoveri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881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851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718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284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383">
                <a:tc>
                  <a:txBody>
                    <a:bodyPr/>
                    <a:lstStyle/>
                    <a:p>
                      <a:r>
                        <a:rPr lang="it-IT" sz="4000" b="1" dirty="0"/>
                        <a:t>Valorizzazione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3.191.153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3.062.947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3.003.413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1.341.755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206892" y="9585946"/>
          <a:ext cx="19343485" cy="396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6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8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58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5884">
                <a:tc gridSpan="5"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%</a:t>
                      </a:r>
                      <a:r>
                        <a:rPr lang="it-IT" sz="4800" baseline="0" dirty="0"/>
                        <a:t>  </a:t>
                      </a:r>
                      <a:r>
                        <a:rPr lang="it-IT" sz="4800" baseline="0" dirty="0" err="1"/>
                        <a:t>DI</a:t>
                      </a:r>
                      <a:r>
                        <a:rPr lang="it-IT" sz="4800" baseline="0" dirty="0"/>
                        <a:t> CODICI BIANCHI RISPETTO AL TOTALE DEL TRIAGE</a:t>
                      </a:r>
                      <a:endParaRPr lang="it-IT" sz="4800" dirty="0"/>
                    </a:p>
                  </a:txBody>
                  <a:tcPr marL="243840" marR="243840" marT="91440" marB="9144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endParaRPr lang="it-IT" sz="4000" b="1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2013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2014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2015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2016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r>
                        <a:rPr lang="it-IT" sz="4000" b="1" dirty="0"/>
                        <a:t>Percentuale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endParaRPr lang="it-IT" sz="4000" b="1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23,52%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23,45%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20,54%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383">
                <a:tc>
                  <a:txBody>
                    <a:bodyPr/>
                    <a:lstStyle/>
                    <a:p>
                      <a:r>
                        <a:rPr lang="it-IT" sz="4000" b="1" dirty="0"/>
                        <a:t>Valorizzazione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endParaRPr lang="it-IT" sz="4000" b="1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1.972.329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1.935.488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r>
                        <a:rPr lang="it-IT" sz="4000" b="1" dirty="0"/>
                        <a:t>1.059.163</a:t>
                      </a:r>
                    </a:p>
                  </a:txBody>
                  <a:tcPr marL="243840" marR="243840" marT="91440" marB="914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2" descr="default-logo"/>
          <p:cNvPicPr>
            <a:picLocks noChangeAspect="1" noChangeArrowheads="1"/>
          </p:cNvPicPr>
          <p:nvPr/>
        </p:nvPicPr>
        <p:blipFill>
          <a:blip r:embed="rId2" cstate="print"/>
          <a:srcRect r="32925"/>
          <a:stretch>
            <a:fillRect/>
          </a:stretch>
        </p:blipFill>
        <p:spPr bwMode="auto">
          <a:xfrm>
            <a:off x="4319125" y="89248"/>
            <a:ext cx="3840427" cy="1103312"/>
          </a:xfrm>
          <a:prstGeom prst="rect">
            <a:avLst/>
          </a:prstGeom>
          <a:noFill/>
        </p:spPr>
      </p:pic>
      <p:pic>
        <p:nvPicPr>
          <p:cNvPr id="9" name="Picture 4" descr="fimmg_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83" y="89248"/>
            <a:ext cx="3461819" cy="1112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/>
          <p:cNvSpPr txBox="1"/>
          <p:nvPr/>
        </p:nvSpPr>
        <p:spPr>
          <a:xfrm>
            <a:off x="18288000" y="-48"/>
            <a:ext cx="5952661" cy="1697164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UCCP CATANZARO </a:t>
            </a:r>
          </a:p>
        </p:txBody>
      </p:sp>
      <p:pic>
        <p:nvPicPr>
          <p:cNvPr id="32770" name="Picture 2" descr="https://www.asp.cz.it/images/logo-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9767" y="66792"/>
            <a:ext cx="4288301" cy="1361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rafico 1"/>
          <p:cNvGraphicFramePr/>
          <p:nvPr/>
        </p:nvGraphicFramePr>
        <p:xfrm>
          <a:off x="3911080" y="5259983"/>
          <a:ext cx="17713968" cy="663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3" name="CasellaDiTesto 3"/>
          <p:cNvSpPr txBox="1"/>
          <p:nvPr/>
        </p:nvSpPr>
        <p:spPr>
          <a:xfrm>
            <a:off x="3839072" y="2177480"/>
            <a:ext cx="17857984" cy="811759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3175">
            <a:miter lim="400000"/>
          </a:ln>
          <a:effectLst>
            <a:outerShdw blurRad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4" tIns="51434" rIns="51434" bIns="51434">
            <a:spAutoFit/>
          </a:bodyPr>
          <a:lstStyle>
            <a:lvl1pPr algn="l" defTabSz="1828800">
              <a:defRPr sz="46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  RICOVERI PER RIACUTIZZAZIONE  DI  BPCO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90933" y="2217936"/>
            <a:ext cx="19394155" cy="125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it-IT" sz="6700" b="1" dirty="0"/>
              <a:t>            RICOVERI PER  DIABETE</a:t>
            </a:r>
          </a:p>
        </p:txBody>
      </p:sp>
      <p:graphicFrame>
        <p:nvGraphicFramePr>
          <p:cNvPr id="5" name="Grafico 4"/>
          <p:cNvGraphicFramePr/>
          <p:nvPr/>
        </p:nvGraphicFramePr>
        <p:xfrm>
          <a:off x="4064000" y="3626544"/>
          <a:ext cx="16256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efault-logo"/>
          <p:cNvPicPr>
            <a:picLocks noChangeAspect="1" noChangeArrowheads="1"/>
          </p:cNvPicPr>
          <p:nvPr/>
        </p:nvPicPr>
        <p:blipFill>
          <a:blip r:embed="rId3" cstate="print"/>
          <a:srcRect r="32925"/>
          <a:stretch>
            <a:fillRect/>
          </a:stretch>
        </p:blipFill>
        <p:spPr bwMode="auto">
          <a:xfrm>
            <a:off x="4319125" y="89248"/>
            <a:ext cx="3840427" cy="1103312"/>
          </a:xfrm>
          <a:prstGeom prst="rect">
            <a:avLst/>
          </a:prstGeom>
          <a:noFill/>
        </p:spPr>
      </p:pic>
      <p:pic>
        <p:nvPicPr>
          <p:cNvPr id="7" name="Picture 4" descr="fimmg_b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83" y="89248"/>
            <a:ext cx="3461819" cy="1112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sellaDiTesto 7"/>
          <p:cNvSpPr txBox="1"/>
          <p:nvPr/>
        </p:nvSpPr>
        <p:spPr>
          <a:xfrm>
            <a:off x="18288000" y="89248"/>
            <a:ext cx="5952661" cy="1697164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UCCP CATANZARO </a:t>
            </a:r>
          </a:p>
        </p:txBody>
      </p:sp>
      <p:pic>
        <p:nvPicPr>
          <p:cNvPr id="9" name="Picture 2" descr="https://www.asp.cz.it/images/logo-w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9767" y="167488"/>
            <a:ext cx="4288301" cy="1361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asellaDiTesto 3"/>
          <p:cNvSpPr txBox="1"/>
          <p:nvPr/>
        </p:nvSpPr>
        <p:spPr>
          <a:xfrm>
            <a:off x="2326904" y="3779657"/>
            <a:ext cx="19730192" cy="811759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3175">
            <a:miter lim="400000"/>
          </a:ln>
          <a:effectLst>
            <a:outerShdw blurRad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1434" tIns="51434" rIns="51434" bIns="51434">
            <a:spAutoFit/>
          </a:bodyPr>
          <a:lstStyle>
            <a:lvl1pPr defTabSz="1828800">
              <a:defRPr sz="46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%  DI CODICI BIANCHI RISPETTO AL TOTALE DEL TRIAGE</a:t>
            </a:r>
          </a:p>
        </p:txBody>
      </p:sp>
      <p:graphicFrame>
        <p:nvGraphicFramePr>
          <p:cNvPr id="279" name="Grafico 5"/>
          <p:cNvGraphicFramePr/>
          <p:nvPr/>
        </p:nvGraphicFramePr>
        <p:xfrm>
          <a:off x="2110880" y="5052247"/>
          <a:ext cx="19730192" cy="792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asellaDiTesto 3"/>
          <p:cNvSpPr txBox="1"/>
          <p:nvPr/>
        </p:nvSpPr>
        <p:spPr>
          <a:xfrm>
            <a:off x="3839071" y="1385391"/>
            <a:ext cx="16705859" cy="1732281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5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%  DI CODICI BIANCHI RISPETTO AL TOTALE DEL TRIAGE</a:t>
            </a:r>
          </a:p>
        </p:txBody>
      </p:sp>
      <p:graphicFrame>
        <p:nvGraphicFramePr>
          <p:cNvPr id="248" name="Grafico 5"/>
          <p:cNvGraphicFramePr/>
          <p:nvPr/>
        </p:nvGraphicFramePr>
        <p:xfrm>
          <a:off x="5726639" y="3774900"/>
          <a:ext cx="13680419" cy="796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4271120" y="2105472"/>
            <a:ext cx="15409712" cy="10153127"/>
          </a:xfrm>
          <a:prstGeom prst="rect">
            <a:avLst/>
          </a:prstGeom>
        </p:spPr>
        <p:txBody>
          <a:bodyPr/>
          <a:lstStyle/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b="1" dirty="0"/>
              <a:t>                                 PREVEDE </a:t>
            </a:r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 </a:t>
            </a:r>
            <a:r>
              <a:rPr sz="3600" dirty="0" err="1"/>
              <a:t>Alla</a:t>
            </a:r>
            <a:r>
              <a:rPr sz="3600" dirty="0"/>
              <a:t> base </a:t>
            </a:r>
            <a:r>
              <a:rPr sz="3600" dirty="0" err="1"/>
              <a:t>di</a:t>
            </a:r>
            <a:r>
              <a:rPr sz="3600" dirty="0"/>
              <a:t> </a:t>
            </a:r>
            <a:r>
              <a:rPr sz="3600" dirty="0" err="1"/>
              <a:t>una</a:t>
            </a:r>
            <a:r>
              <a:rPr sz="3600" dirty="0"/>
              <a:t> </a:t>
            </a:r>
            <a:r>
              <a:rPr sz="3600" dirty="0" err="1"/>
              <a:t>ridefinizione</a:t>
            </a:r>
            <a:r>
              <a:rPr sz="3600" dirty="0"/>
              <a:t> </a:t>
            </a:r>
            <a:r>
              <a:rPr sz="3600" dirty="0" err="1"/>
              <a:t>dell’assetto</a:t>
            </a:r>
            <a:r>
              <a:rPr sz="3600" dirty="0"/>
              <a:t> </a:t>
            </a:r>
            <a:r>
              <a:rPr sz="3600" dirty="0" err="1"/>
              <a:t>organizzativo</a:t>
            </a:r>
            <a:r>
              <a:rPr sz="3600" dirty="0"/>
              <a:t> e </a:t>
            </a:r>
            <a:r>
              <a:rPr sz="3600" dirty="0" err="1"/>
              <a:t>strutturale</a:t>
            </a:r>
            <a:r>
              <a:rPr sz="3600" dirty="0"/>
              <a:t>  </a:t>
            </a:r>
            <a:r>
              <a:rPr sz="3600" dirty="0" err="1"/>
              <a:t>della</a:t>
            </a:r>
            <a:r>
              <a:rPr sz="3600" dirty="0"/>
              <a:t> </a:t>
            </a:r>
            <a:r>
              <a:rPr sz="3600" dirty="0" err="1"/>
              <a:t>rete</a:t>
            </a:r>
            <a:r>
              <a:rPr sz="3600" dirty="0"/>
              <a:t> </a:t>
            </a:r>
            <a:r>
              <a:rPr sz="3600" dirty="0" err="1"/>
              <a:t>territoriale</a:t>
            </a:r>
            <a:r>
              <a:rPr sz="3600" dirty="0"/>
              <a:t> </a:t>
            </a:r>
            <a:r>
              <a:rPr sz="3600" dirty="0" err="1"/>
              <a:t>delle</a:t>
            </a:r>
            <a:r>
              <a:rPr sz="3600" dirty="0"/>
              <a:t> cure </a:t>
            </a:r>
            <a:r>
              <a:rPr sz="3600" dirty="0" err="1"/>
              <a:t>primarie</a:t>
            </a:r>
            <a:r>
              <a:rPr sz="3600" dirty="0"/>
              <a:t> :</a:t>
            </a:r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/>
              <a:t>La </a:t>
            </a:r>
            <a:r>
              <a:rPr sz="3600" dirty="0" err="1"/>
              <a:t>realizzazione</a:t>
            </a:r>
            <a:r>
              <a:rPr sz="3600" dirty="0"/>
              <a:t> </a:t>
            </a:r>
            <a:r>
              <a:rPr sz="3600" dirty="0" err="1"/>
              <a:t>di</a:t>
            </a:r>
            <a:r>
              <a:rPr sz="3600" dirty="0"/>
              <a:t> </a:t>
            </a:r>
            <a:r>
              <a:rPr sz="3600" dirty="0" err="1"/>
              <a:t>nuovi</a:t>
            </a:r>
            <a:r>
              <a:rPr sz="3600" dirty="0"/>
              <a:t> </a:t>
            </a:r>
            <a:r>
              <a:rPr sz="3600" dirty="0" err="1"/>
              <a:t>modelli</a:t>
            </a:r>
            <a:r>
              <a:rPr sz="3600" dirty="0"/>
              <a:t> </a:t>
            </a:r>
            <a:r>
              <a:rPr sz="3600" dirty="0" err="1"/>
              <a:t>organizzativi</a:t>
            </a:r>
            <a:r>
              <a:rPr sz="3600" dirty="0"/>
              <a:t> </a:t>
            </a:r>
            <a:r>
              <a:rPr sz="3600" dirty="0" err="1"/>
              <a:t>della</a:t>
            </a:r>
            <a:r>
              <a:rPr sz="3600" dirty="0"/>
              <a:t> </a:t>
            </a:r>
            <a:r>
              <a:rPr sz="3600" dirty="0" err="1"/>
              <a:t>medicina</a:t>
            </a:r>
            <a:r>
              <a:rPr sz="3600" dirty="0"/>
              <a:t> </a:t>
            </a:r>
            <a:r>
              <a:rPr sz="3600" dirty="0" err="1"/>
              <a:t>generale</a:t>
            </a:r>
            <a:r>
              <a:rPr sz="3600" dirty="0"/>
              <a:t> </a:t>
            </a:r>
            <a:r>
              <a:rPr sz="3600" dirty="0" err="1"/>
              <a:t>attraverso</a:t>
            </a:r>
            <a:r>
              <a:rPr sz="3600" dirty="0"/>
              <a:t> la </a:t>
            </a:r>
            <a:r>
              <a:rPr sz="3600" dirty="0" err="1"/>
              <a:t>trasformazione</a:t>
            </a:r>
            <a:r>
              <a:rPr sz="3600" dirty="0"/>
              <a:t> </a:t>
            </a:r>
            <a:r>
              <a:rPr sz="3600" dirty="0" err="1"/>
              <a:t>progressiva</a:t>
            </a:r>
            <a:r>
              <a:rPr sz="3600" dirty="0"/>
              <a:t> </a:t>
            </a:r>
            <a:r>
              <a:rPr sz="3600" dirty="0" err="1"/>
              <a:t>delle</a:t>
            </a:r>
            <a:r>
              <a:rPr sz="3600" dirty="0"/>
              <a:t> </a:t>
            </a:r>
            <a:r>
              <a:rPr sz="3600" dirty="0" err="1"/>
              <a:t>precedenti</a:t>
            </a:r>
            <a:r>
              <a:rPr sz="3600" dirty="0"/>
              <a:t> </a:t>
            </a:r>
            <a:r>
              <a:rPr sz="3600" dirty="0" err="1"/>
              <a:t>forme</a:t>
            </a:r>
            <a:r>
              <a:rPr sz="3600" dirty="0"/>
              <a:t> </a:t>
            </a:r>
            <a:r>
              <a:rPr sz="3600" dirty="0" err="1"/>
              <a:t>organizzative</a:t>
            </a:r>
            <a:r>
              <a:rPr sz="3600" dirty="0"/>
              <a:t> </a:t>
            </a:r>
            <a:r>
              <a:rPr sz="3600" dirty="0" err="1" smtClean="0"/>
              <a:t>della</a:t>
            </a:r>
            <a:endParaRPr lang="it-IT" sz="3600" dirty="0" smtClean="0"/>
          </a:p>
          <a:p>
            <a:pPr defTabSz="1097280">
              <a:spcBef>
                <a:spcPts val="1200"/>
              </a:spcBef>
              <a:buSzPct val="100000"/>
              <a:defRPr sz="252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 smtClean="0"/>
              <a:t> </a:t>
            </a:r>
            <a:r>
              <a:rPr lang="it-IT" sz="3600" dirty="0" smtClean="0"/>
              <a:t>M</a:t>
            </a:r>
            <a:r>
              <a:rPr sz="3600" dirty="0" err="1" smtClean="0"/>
              <a:t>edicina</a:t>
            </a:r>
            <a:r>
              <a:rPr sz="3600" dirty="0" smtClean="0"/>
              <a:t> </a:t>
            </a:r>
            <a:r>
              <a:rPr sz="3600" dirty="0" err="1" smtClean="0"/>
              <a:t>Generale</a:t>
            </a:r>
            <a:r>
              <a:rPr sz="3600" dirty="0" smtClean="0"/>
              <a:t> </a:t>
            </a:r>
            <a:r>
              <a:rPr sz="3600" dirty="0"/>
              <a:t>in </a:t>
            </a:r>
            <a:r>
              <a:rPr lang="it-IT" sz="3600" dirty="0" smtClean="0"/>
              <a:t>:</a:t>
            </a:r>
            <a:endParaRPr sz="3600" dirty="0"/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252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384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5400" dirty="0">
                <a:solidFill>
                  <a:srgbClr val="FF2600"/>
                </a:solidFill>
              </a:rPr>
              <a:t>AFT</a:t>
            </a:r>
            <a:r>
              <a:rPr sz="5400" dirty="0"/>
              <a:t>    </a:t>
            </a:r>
            <a:r>
              <a:rPr sz="5400" dirty="0" err="1">
                <a:solidFill>
                  <a:srgbClr val="00FA92"/>
                </a:solidFill>
              </a:rPr>
              <a:t>Aggregazioni</a:t>
            </a:r>
            <a:r>
              <a:rPr sz="5400" dirty="0">
                <a:solidFill>
                  <a:srgbClr val="00FA92"/>
                </a:solidFill>
              </a:rPr>
              <a:t> </a:t>
            </a:r>
            <a:r>
              <a:rPr sz="5400" dirty="0" err="1">
                <a:solidFill>
                  <a:srgbClr val="00FA92"/>
                </a:solidFill>
              </a:rPr>
              <a:t>Funzionali</a:t>
            </a:r>
            <a:r>
              <a:rPr sz="5400" dirty="0">
                <a:solidFill>
                  <a:srgbClr val="00FA92"/>
                </a:solidFill>
              </a:rPr>
              <a:t> </a:t>
            </a:r>
            <a:r>
              <a:rPr sz="5400" dirty="0" err="1" smtClean="0">
                <a:solidFill>
                  <a:srgbClr val="00FA92"/>
                </a:solidFill>
              </a:rPr>
              <a:t>Territoriali</a:t>
            </a:r>
            <a:endParaRPr lang="it-IT" sz="5400" dirty="0" smtClean="0">
              <a:solidFill>
                <a:srgbClr val="00FA92"/>
              </a:solidFill>
            </a:endParaRPr>
          </a:p>
          <a:p>
            <a:pPr defTabSz="1097280">
              <a:spcBef>
                <a:spcPts val="1200"/>
              </a:spcBef>
              <a:buSzPct val="100000"/>
              <a:defRPr sz="384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5400" dirty="0">
              <a:solidFill>
                <a:srgbClr val="00FA92"/>
              </a:solidFill>
            </a:endParaRPr>
          </a:p>
          <a:p>
            <a:pPr defTabSz="1097280">
              <a:spcBef>
                <a:spcPts val="1200"/>
              </a:spcBef>
              <a:buSzPct val="100000"/>
              <a:buFont typeface="Arial"/>
              <a:buChar char="•"/>
              <a:defRPr sz="3840">
                <a:solidFill>
                  <a:srgbClr val="3366FF"/>
                </a:solidFill>
                <a:effectLst>
                  <a:outerShdw blurRad="15240" dist="1737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5400" dirty="0">
                <a:solidFill>
                  <a:srgbClr val="FF2600"/>
                </a:solidFill>
              </a:rPr>
              <a:t>UCCP </a:t>
            </a:r>
            <a:r>
              <a:rPr sz="5400" dirty="0" err="1">
                <a:solidFill>
                  <a:srgbClr val="00F900"/>
                </a:solidFill>
              </a:rPr>
              <a:t>Unità</a:t>
            </a:r>
            <a:r>
              <a:rPr sz="5400" dirty="0">
                <a:solidFill>
                  <a:srgbClr val="00F900"/>
                </a:solidFill>
              </a:rPr>
              <a:t> </a:t>
            </a:r>
            <a:r>
              <a:rPr sz="5400" dirty="0" err="1">
                <a:solidFill>
                  <a:srgbClr val="00F900"/>
                </a:solidFill>
              </a:rPr>
              <a:t>Complesse</a:t>
            </a:r>
            <a:r>
              <a:rPr sz="5400" dirty="0">
                <a:solidFill>
                  <a:srgbClr val="00F900"/>
                </a:solidFill>
              </a:rPr>
              <a:t> Cure </a:t>
            </a:r>
            <a:r>
              <a:rPr sz="5400" dirty="0" err="1">
                <a:solidFill>
                  <a:srgbClr val="00F900"/>
                </a:solidFill>
              </a:rPr>
              <a:t>Primarie</a:t>
            </a:r>
            <a:endParaRPr sz="5400" dirty="0">
              <a:solidFill>
                <a:srgbClr val="00F900"/>
              </a:solidFill>
            </a:endParaRPr>
          </a:p>
        </p:txBody>
      </p:sp>
      <p:sp>
        <p:nvSpPr>
          <p:cNvPr id="212" name="Titolo 1"/>
          <p:cNvSpPr txBox="1">
            <a:spLocks noGrp="1"/>
          </p:cNvSpPr>
          <p:nvPr>
            <p:ph type="title"/>
          </p:nvPr>
        </p:nvSpPr>
        <p:spPr>
          <a:xfrm>
            <a:off x="7414701" y="881337"/>
            <a:ext cx="9554598" cy="936103"/>
          </a:xfrm>
          <a:prstGeom prst="rect">
            <a:avLst/>
          </a:prstGeom>
        </p:spPr>
        <p:txBody>
          <a:bodyPr/>
          <a:lstStyle>
            <a:lvl1pPr defTabSz="875629">
              <a:defRPr sz="3275">
                <a:effectLst>
                  <a:outerShdw blurRad="16002" dist="1824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i="1" dirty="0">
                <a:effectLst/>
              </a:rPr>
              <a:t>A.I.R. PONTE Calabria 2017  DCA N.65/2018</a:t>
            </a:r>
          </a:p>
        </p:txBody>
      </p:sp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91800" y="305272"/>
            <a:ext cx="1936623" cy="51263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3" animBg="1" advAuto="0"/>
      <p:bldP spid="212" grpId="2" animBg="1" advAuto="0"/>
      <p:bldP spid="213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asellaDiTesto 1"/>
          <p:cNvSpPr txBox="1"/>
          <p:nvPr/>
        </p:nvSpPr>
        <p:spPr>
          <a:xfrm>
            <a:off x="1634876" y="2847081"/>
            <a:ext cx="22414912" cy="6586416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ricoveri</a:t>
            </a:r>
            <a:r>
              <a:rPr dirty="0"/>
              <a:t> per BPCO </a:t>
            </a:r>
            <a:r>
              <a:rPr dirty="0" err="1"/>
              <a:t>riacutizzata</a:t>
            </a:r>
            <a:r>
              <a:rPr dirty="0"/>
              <a:t> 2016/2013	-81%		-703.252</a:t>
            </a:r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ricoveri</a:t>
            </a:r>
            <a:r>
              <a:rPr dirty="0"/>
              <a:t> per </a:t>
            </a:r>
            <a:r>
              <a:rPr dirty="0" err="1"/>
              <a:t>diabete</a:t>
            </a:r>
            <a:r>
              <a:rPr dirty="0"/>
              <a:t> 2016/2013		-68%		-5.359.497</a:t>
            </a:r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codici</a:t>
            </a:r>
            <a:r>
              <a:rPr dirty="0"/>
              <a:t> </a:t>
            </a:r>
            <a:r>
              <a:rPr dirty="0" err="1"/>
              <a:t>bianchi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triage 2016/2013	-  3%		-2.922.336</a:t>
            </a:r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1828800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Disinvestimento</a:t>
            </a:r>
            <a:r>
              <a:rPr dirty="0"/>
              <a:t>		</a:t>
            </a:r>
            <a:r>
              <a:rPr dirty="0" err="1"/>
              <a:t>triennio</a:t>
            </a:r>
            <a:r>
              <a:rPr dirty="0"/>
              <a:t> 2014-2016				</a:t>
            </a:r>
            <a:r>
              <a:rPr lang="it-IT" dirty="0" smtClean="0"/>
              <a:t>                  </a:t>
            </a:r>
            <a:r>
              <a:rPr dirty="0" smtClean="0"/>
              <a:t>-</a:t>
            </a:r>
            <a:r>
              <a:rPr dirty="0"/>
              <a:t>8.985.085</a:t>
            </a:r>
            <a:endParaRPr dirty="0">
              <a:solidFill>
                <a:srgbClr val="FFFFFF"/>
              </a:solidFill>
            </a:endParaRPr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Investimento</a:t>
            </a:r>
            <a:r>
              <a:rPr dirty="0"/>
              <a:t>		</a:t>
            </a:r>
            <a:r>
              <a:rPr dirty="0" err="1"/>
              <a:t>triennio</a:t>
            </a:r>
            <a:r>
              <a:rPr dirty="0"/>
              <a:t> 2014-2016			                   </a:t>
            </a:r>
            <a:r>
              <a:rPr lang="it-IT" dirty="0" smtClean="0"/>
              <a:t>                    </a:t>
            </a:r>
            <a:r>
              <a:rPr dirty="0" smtClean="0"/>
              <a:t>3.160.683</a:t>
            </a:r>
            <a:r>
              <a:rPr dirty="0"/>
              <a:t>* </a:t>
            </a:r>
            <a:endParaRPr dirty="0">
              <a:solidFill>
                <a:srgbClr val="FFFFFF"/>
              </a:solidFill>
            </a:endParaRPr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			     </a:t>
            </a:r>
            <a:endParaRPr dirty="0">
              <a:solidFill>
                <a:srgbClr val="FFFFFF"/>
              </a:solidFill>
            </a:endParaRPr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</a:t>
            </a:r>
            <a:endParaRPr dirty="0">
              <a:solidFill>
                <a:srgbClr val="FFFFFF"/>
              </a:solidFill>
            </a:endParaRPr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Differenza</a:t>
            </a:r>
            <a:r>
              <a:rPr dirty="0"/>
              <a:t>							 5.824.402</a:t>
            </a:r>
            <a:r>
              <a:rPr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51" name="CasellaDiTesto 2"/>
          <p:cNvSpPr txBox="1"/>
          <p:nvPr/>
        </p:nvSpPr>
        <p:spPr>
          <a:xfrm>
            <a:off x="3551039" y="1737299"/>
            <a:ext cx="17281923" cy="741681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</a:t>
            </a:r>
            <a:r>
              <a:rPr>
                <a:solidFill>
                  <a:srgbClr val="0F253F"/>
                </a:solidFill>
              </a:rPr>
              <a:t>ITEM DA VALUTARE	 			  Δ%		</a:t>
            </a:r>
          </a:p>
        </p:txBody>
      </p:sp>
      <p:sp>
        <p:nvSpPr>
          <p:cNvPr id="252" name="Connettore 1 4"/>
          <p:cNvSpPr/>
          <p:nvPr/>
        </p:nvSpPr>
        <p:spPr>
          <a:xfrm>
            <a:off x="13920192" y="1673423"/>
            <a:ext cx="72007" cy="7776865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tIns="91439" bIns="91439"/>
          <a:lstStyle/>
          <a:p>
            <a:pPr algn="l" defTabSz="18288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3" name="Connettore 1 7"/>
          <p:cNvSpPr/>
          <p:nvPr/>
        </p:nvSpPr>
        <p:spPr>
          <a:xfrm flipH="1">
            <a:off x="16512479" y="1529408"/>
            <a:ext cx="1" cy="7920880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tIns="91439" bIns="91439"/>
          <a:lstStyle/>
          <a:p>
            <a:pPr algn="l" defTabSz="18288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Rettangolo 8"/>
          <p:cNvSpPr/>
          <p:nvPr/>
        </p:nvSpPr>
        <p:spPr>
          <a:xfrm>
            <a:off x="14640272" y="11204028"/>
            <a:ext cx="6192689" cy="1122681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*(di cui 2.407.122 derivanti da</a:t>
            </a:r>
            <a:endParaRPr>
              <a:solidFill>
                <a:srgbClr val="FFFFFF"/>
              </a:solidFill>
            </a:endParaRPr>
          </a:p>
          <a:p>
            <a:pPr algn="l" defTabSz="1828800">
              <a:defRPr sz="3200" b="1">
                <a:solidFill>
                  <a:srgbClr val="0F25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obiettivi  di  piano  sanitario)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>
            <a:spLocks noGrp="1"/>
          </p:cNvSpPr>
          <p:nvPr>
            <p:ph type="title"/>
          </p:nvPr>
        </p:nvSpPr>
        <p:spPr>
          <a:xfrm>
            <a:off x="7333230" y="3661681"/>
            <a:ext cx="9554597" cy="1152531"/>
          </a:xfrm>
          <a:prstGeom prst="rect">
            <a:avLst/>
          </a:prstGeom>
        </p:spPr>
        <p:txBody>
          <a:bodyPr/>
          <a:lstStyle/>
          <a:p>
            <a:pPr defTabSz="1009496">
              <a:defRPr sz="6240">
                <a:effectLst>
                  <a:outerShdw blurRad="22860" dist="21031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33230" y="4903333"/>
            <a:ext cx="9554597" cy="4792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9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35016" y="1025352"/>
            <a:ext cx="19154127" cy="114492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>
            <a:spLocks noGrp="1"/>
          </p:cNvSpPr>
          <p:nvPr>
            <p:ph type="title"/>
          </p:nvPr>
        </p:nvSpPr>
        <p:spPr>
          <a:xfrm>
            <a:off x="7333230" y="3661681"/>
            <a:ext cx="9554597" cy="1152531"/>
          </a:xfrm>
          <a:prstGeom prst="rect">
            <a:avLst/>
          </a:prstGeom>
        </p:spPr>
        <p:txBody>
          <a:bodyPr/>
          <a:lstStyle/>
          <a:p>
            <a:pPr defTabSz="1009496">
              <a:defRPr sz="6240">
                <a:effectLst>
                  <a:outerShdw blurRad="22860" dist="21031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33230" y="4903333"/>
            <a:ext cx="9554597" cy="4792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3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02968" y="1169368"/>
            <a:ext cx="18722079" cy="1072919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07225" y="2393504"/>
            <a:ext cx="6541372" cy="4432642"/>
          </a:xfrm>
          <a:prstGeom prst="rect">
            <a:avLst/>
          </a:prstGeom>
          <a:ln w="3175">
            <a:miter lim="400000"/>
          </a:ln>
        </p:spPr>
      </p:pic>
      <p:pic>
        <p:nvPicPr>
          <p:cNvPr id="296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rcRect l="5172"/>
          <a:stretch>
            <a:fillRect/>
          </a:stretch>
        </p:blipFill>
        <p:spPr>
          <a:xfrm>
            <a:off x="12528986" y="2393504"/>
            <a:ext cx="6503774" cy="4491102"/>
          </a:xfrm>
          <a:prstGeom prst="rect">
            <a:avLst/>
          </a:prstGeom>
          <a:ln w="3175">
            <a:miter lim="400000"/>
          </a:ln>
        </p:spPr>
      </p:pic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07224" y="6937766"/>
            <a:ext cx="6523634" cy="4384730"/>
          </a:xfrm>
          <a:prstGeom prst="rect">
            <a:avLst/>
          </a:prstGeom>
          <a:ln w="3175">
            <a:miter lim="400000"/>
          </a:ln>
        </p:spPr>
      </p:pic>
      <p:pic>
        <p:nvPicPr>
          <p:cNvPr id="298" name="Picture 5" descr="Picture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529019" y="6968857"/>
            <a:ext cx="6575749" cy="42816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1"/>
          <p:cNvSpPr txBox="1">
            <a:spLocks noGrp="1"/>
          </p:cNvSpPr>
          <p:nvPr>
            <p:ph type="title"/>
          </p:nvPr>
        </p:nvSpPr>
        <p:spPr>
          <a:xfrm>
            <a:off x="7333230" y="6372225"/>
            <a:ext cx="9554597" cy="1028702"/>
          </a:xfrm>
          <a:prstGeom prst="rect">
            <a:avLst/>
          </a:prstGeom>
        </p:spPr>
        <p:txBody>
          <a:bodyPr/>
          <a:lstStyle>
            <a:lvl1pPr defTabSz="852403">
              <a:defRPr sz="5310" i="1">
                <a:effectLst>
                  <a:outerShdw blurRad="14985" dist="17758" dir="2700000" rotWithShape="0">
                    <a:srgbClr val="000000">
                      <a:alpha val="43137"/>
                    </a:srgbClr>
                  </a:outerShdw>
                </a:effectLst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GRAZIE PER L’ATTENZIONE</a:t>
            </a:r>
          </a:p>
        </p:txBody>
      </p:sp>
      <p:sp>
        <p:nvSpPr>
          <p:cNvPr id="301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046984" y="2969568"/>
            <a:ext cx="18434048" cy="77768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1894856" y="2537520"/>
            <a:ext cx="19298144" cy="900099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4400" dirty="0"/>
              <a:t>                     MONOPRFESSIONALI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2562"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 </a:t>
            </a:r>
            <a:r>
              <a:rPr sz="3600" dirty="0">
                <a:solidFill>
                  <a:srgbClr val="0096FF"/>
                </a:solidFill>
              </a:rPr>
              <a:t>Medici </a:t>
            </a:r>
            <a:r>
              <a:rPr sz="3600" dirty="0" err="1">
                <a:solidFill>
                  <a:srgbClr val="0096FF"/>
                </a:solidFill>
              </a:rPr>
              <a:t>di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assistenza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Primaria</a:t>
            </a:r>
            <a:r>
              <a:rPr sz="3600" dirty="0">
                <a:solidFill>
                  <a:srgbClr val="0096FF"/>
                </a:solidFill>
              </a:rPr>
              <a:t> - Medici </a:t>
            </a:r>
            <a:r>
              <a:rPr sz="3600" dirty="0" err="1">
                <a:solidFill>
                  <a:srgbClr val="0096FF"/>
                </a:solidFill>
              </a:rPr>
              <a:t>di</a:t>
            </a:r>
            <a:r>
              <a:rPr sz="3600" dirty="0">
                <a:solidFill>
                  <a:srgbClr val="0096FF"/>
                </a:solidFill>
              </a:rPr>
              <a:t> CA - </a:t>
            </a:r>
            <a:r>
              <a:rPr sz="3600" dirty="0" err="1">
                <a:solidFill>
                  <a:srgbClr val="0096FF"/>
                </a:solidFill>
              </a:rPr>
              <a:t>Medicina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dei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servizi</a:t>
            </a:r>
            <a:endParaRPr sz="3600" dirty="0">
              <a:solidFill>
                <a:srgbClr val="0096FF"/>
              </a:solidFill>
            </a:endParaRP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2562"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 err="1">
                <a:solidFill>
                  <a:srgbClr val="FF1331"/>
                </a:solidFill>
              </a:rPr>
              <a:t>Almeno</a:t>
            </a:r>
            <a:r>
              <a:rPr sz="3600" dirty="0">
                <a:solidFill>
                  <a:srgbClr val="FF1331"/>
                </a:solidFill>
              </a:rPr>
              <a:t> 12 </a:t>
            </a:r>
            <a:r>
              <a:rPr sz="3600" dirty="0" err="1">
                <a:solidFill>
                  <a:srgbClr val="FF1331"/>
                </a:solidFill>
              </a:rPr>
              <a:t>medici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appartenenti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allo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stesso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ambito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territoriale</a:t>
            </a:r>
            <a:r>
              <a:rPr sz="3600" dirty="0"/>
              <a:t>	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4400" dirty="0"/>
              <a:t>                       BACINI UTENZA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A53D4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/>
              <a:t>Non </a:t>
            </a:r>
            <a:r>
              <a:rPr sz="3600" dirty="0" err="1"/>
              <a:t>superiori</a:t>
            </a:r>
            <a:r>
              <a:rPr sz="3600" dirty="0"/>
              <a:t> a 30.000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                        </a:t>
            </a:r>
            <a:r>
              <a:rPr sz="4400" dirty="0"/>
              <a:t>TIPOLOGIE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 </a:t>
            </a:r>
            <a:r>
              <a:rPr sz="3600" dirty="0">
                <a:solidFill>
                  <a:srgbClr val="0096FF"/>
                </a:solidFill>
              </a:rPr>
              <a:t>AFT in </a:t>
            </a:r>
            <a:r>
              <a:rPr sz="3600" dirty="0" err="1">
                <a:solidFill>
                  <a:srgbClr val="0096FF"/>
                </a:solidFill>
              </a:rPr>
              <a:t>Rete</a:t>
            </a:r>
            <a:r>
              <a:rPr sz="3600" dirty="0">
                <a:solidFill>
                  <a:srgbClr val="0096FF"/>
                </a:solidFill>
              </a:rPr>
              <a:t> - AFT in </a:t>
            </a:r>
            <a:r>
              <a:rPr sz="3600" dirty="0" err="1">
                <a:solidFill>
                  <a:srgbClr val="0096FF"/>
                </a:solidFill>
              </a:rPr>
              <a:t>Sede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Unica</a:t>
            </a:r>
            <a:r>
              <a:rPr sz="3600" dirty="0">
                <a:solidFill>
                  <a:srgbClr val="0096FF"/>
                </a:solidFill>
              </a:rPr>
              <a:t> a </a:t>
            </a:r>
            <a:r>
              <a:rPr sz="3600" dirty="0" err="1">
                <a:solidFill>
                  <a:srgbClr val="0096FF"/>
                </a:solidFill>
              </a:rPr>
              <a:t>gestione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>
                <a:solidFill>
                  <a:srgbClr val="0096FF"/>
                </a:solidFill>
              </a:rPr>
              <a:t>Pubblica</a:t>
            </a:r>
            <a:r>
              <a:rPr sz="3600" dirty="0">
                <a:solidFill>
                  <a:srgbClr val="0096FF"/>
                </a:solidFill>
              </a:rPr>
              <a:t> o </a:t>
            </a:r>
            <a:r>
              <a:rPr sz="3600" dirty="0" err="1">
                <a:solidFill>
                  <a:srgbClr val="0096FF"/>
                </a:solidFill>
              </a:rPr>
              <a:t>Autonoma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lang="it-IT" sz="3600" dirty="0" smtClean="0">
                <a:solidFill>
                  <a:srgbClr val="0096FF"/>
                </a:solidFill>
              </a:rPr>
              <a:t>–</a:t>
            </a:r>
            <a:r>
              <a:rPr sz="3600" dirty="0" smtClean="0">
                <a:solidFill>
                  <a:srgbClr val="0096FF"/>
                </a:solidFill>
              </a:rPr>
              <a:t> </a:t>
            </a:r>
            <a:endParaRPr lang="it-IT" sz="3600" dirty="0" smtClean="0">
              <a:solidFill>
                <a:srgbClr val="0096FF"/>
              </a:solidFill>
            </a:endParaRP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 err="1" smtClean="0">
                <a:solidFill>
                  <a:srgbClr val="FE5715"/>
                </a:solidFill>
              </a:rPr>
              <a:t>operano</a:t>
            </a:r>
            <a:r>
              <a:rPr sz="3600" dirty="0" smtClean="0">
                <a:solidFill>
                  <a:srgbClr val="FE5715"/>
                </a:solidFill>
              </a:rPr>
              <a:t> </a:t>
            </a:r>
            <a:r>
              <a:rPr sz="3600" dirty="0">
                <a:solidFill>
                  <a:srgbClr val="FE5715"/>
                </a:solidFill>
              </a:rPr>
              <a:t>in H12</a:t>
            </a: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 err="1">
                <a:solidFill>
                  <a:srgbClr val="0096FF"/>
                </a:solidFill>
              </a:rPr>
              <a:t>funzionalmente</a:t>
            </a:r>
            <a:r>
              <a:rPr sz="3600" dirty="0">
                <a:solidFill>
                  <a:srgbClr val="0096FF"/>
                </a:solidFill>
              </a:rPr>
              <a:t> correlate ad </a:t>
            </a:r>
            <a:r>
              <a:rPr sz="3600" dirty="0" err="1">
                <a:solidFill>
                  <a:srgbClr val="0096FF"/>
                </a:solidFill>
              </a:rPr>
              <a:t>una</a:t>
            </a:r>
            <a:r>
              <a:rPr sz="3600" dirty="0">
                <a:solidFill>
                  <a:srgbClr val="0096FF"/>
                </a:solidFill>
              </a:rPr>
              <a:t> UCCP </a:t>
            </a:r>
            <a:r>
              <a:rPr sz="3600" dirty="0" err="1">
                <a:solidFill>
                  <a:srgbClr val="0096FF"/>
                </a:solidFill>
              </a:rPr>
              <a:t>di</a:t>
            </a:r>
            <a:r>
              <a:rPr sz="3600" dirty="0">
                <a:solidFill>
                  <a:srgbClr val="0096FF"/>
                </a:solidFill>
              </a:rPr>
              <a:t> </a:t>
            </a:r>
            <a:r>
              <a:rPr sz="3600" dirty="0" err="1" smtClean="0">
                <a:solidFill>
                  <a:srgbClr val="0096FF"/>
                </a:solidFill>
              </a:rPr>
              <a:t>riferimento</a:t>
            </a:r>
            <a:endParaRPr lang="it-IT" sz="3600" dirty="0" smtClean="0">
              <a:solidFill>
                <a:srgbClr val="0096FF"/>
              </a:solidFill>
            </a:endParaRP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050">
                <a:solidFill>
                  <a:srgbClr val="000000"/>
                </a:solidFill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3600" dirty="0">
              <a:solidFill>
                <a:srgbClr val="0096FF"/>
              </a:solidFill>
            </a:endParaRPr>
          </a:p>
          <a:p>
            <a:pPr defTabSz="1115568">
              <a:spcBef>
                <a:spcPts val="1200"/>
              </a:spcBef>
              <a:buSzPct val="100000"/>
              <a:buFont typeface="Arial"/>
              <a:buChar char="•"/>
              <a:defRPr sz="3416">
                <a:effectLst>
                  <a:outerShdw blurRad="15494" dist="17663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           </a:t>
            </a:r>
            <a:r>
              <a:rPr b="1" dirty="0">
                <a:solidFill>
                  <a:srgbClr val="FF6600"/>
                </a:solidFill>
              </a:rPr>
              <a:t>PREVISTO UN COORDINATORE DI AFT</a:t>
            </a:r>
            <a:r>
              <a:rPr sz="2562" dirty="0"/>
              <a:t>	</a:t>
            </a:r>
          </a:p>
        </p:txBody>
      </p:sp>
      <p:sp>
        <p:nvSpPr>
          <p:cNvPr id="216" name="Titolo 1"/>
          <p:cNvSpPr txBox="1">
            <a:spLocks noGrp="1"/>
          </p:cNvSpPr>
          <p:nvPr>
            <p:ph type="title"/>
          </p:nvPr>
        </p:nvSpPr>
        <p:spPr>
          <a:xfrm>
            <a:off x="7295456" y="1025353"/>
            <a:ext cx="12241360" cy="14401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987552">
              <a:spcBef>
                <a:spcPts val="1000"/>
              </a:spcBef>
              <a:buSzPct val="100000"/>
              <a:buFont typeface="Arial"/>
              <a:buChar char="•"/>
              <a:defRPr sz="3456">
                <a:solidFill>
                  <a:srgbClr val="3366FF"/>
                </a:solidFill>
                <a:effectLst>
                  <a:outerShdw blurRad="13716" dist="1563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5400" dirty="0">
                <a:solidFill>
                  <a:srgbClr val="FF2600"/>
                </a:solidFill>
              </a:rPr>
              <a:t>AFT</a:t>
            </a:r>
            <a:r>
              <a:rPr sz="5400" dirty="0"/>
              <a:t>    </a:t>
            </a:r>
            <a:r>
              <a:rPr sz="5400" dirty="0" err="1">
                <a:solidFill>
                  <a:srgbClr val="00C575"/>
                </a:solidFill>
              </a:rPr>
              <a:t>Aggregazioni</a:t>
            </a:r>
            <a:r>
              <a:rPr sz="5400" dirty="0">
                <a:solidFill>
                  <a:srgbClr val="00C575"/>
                </a:solidFill>
              </a:rPr>
              <a:t> </a:t>
            </a:r>
            <a:r>
              <a:rPr sz="5400" dirty="0" err="1">
                <a:solidFill>
                  <a:srgbClr val="00C575"/>
                </a:solidFill>
              </a:rPr>
              <a:t>Funzionali</a:t>
            </a:r>
            <a:r>
              <a:rPr sz="5400" dirty="0">
                <a:solidFill>
                  <a:srgbClr val="00C575"/>
                </a:solidFill>
              </a:rPr>
              <a:t> </a:t>
            </a:r>
            <a:r>
              <a:rPr sz="5400" dirty="0" err="1">
                <a:solidFill>
                  <a:srgbClr val="00C575"/>
                </a:solidFill>
              </a:rPr>
              <a:t>Territoriali</a:t>
            </a:r>
            <a:endParaRPr sz="5400" dirty="0">
              <a:solidFill>
                <a:srgbClr val="00C575"/>
              </a:solidFill>
            </a:endParaRPr>
          </a:p>
        </p:txBody>
      </p:sp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59552" y="0"/>
            <a:ext cx="6192688" cy="8813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3" animBg="1" advAuto="0"/>
      <p:bldP spid="216" grpId="2" build="p" bldLvl="5" animBg="1" advAuto="0"/>
      <p:bldP spid="21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egnaposto testo 2"/>
          <p:cNvSpPr txBox="1">
            <a:spLocks noGrp="1"/>
          </p:cNvSpPr>
          <p:nvPr>
            <p:ph type="body" sz="half" idx="1"/>
          </p:nvPr>
        </p:nvSpPr>
        <p:spPr>
          <a:xfrm>
            <a:off x="5410651" y="1981762"/>
            <a:ext cx="13562697" cy="7697765"/>
          </a:xfrm>
          <a:prstGeom prst="rect">
            <a:avLst/>
          </a:prstGeom>
        </p:spPr>
        <p:txBody>
          <a:bodyPr/>
          <a:lstStyle/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234"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   </a:t>
            </a:r>
            <a:r>
              <a:rPr>
                <a:solidFill>
                  <a:srgbClr val="000000"/>
                </a:solidFill>
              </a:rPr>
              <a:t>MULTI PROFESSIONALI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234">
                <a:solidFill>
                  <a:srgbClr val="0433FF"/>
                </a:solidFill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Medici di assistenza Primaria - Medici di CA - Medicina dei servizi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234"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solidFill>
                  <a:srgbClr val="0433FF"/>
                </a:solidFill>
              </a:rPr>
              <a:t>Specialisti - Assistente Sociale -almeno 12 medici appartenenti allo stesso ambito territoriale -  Personale di supporto amministrativo ed infermieristico 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850">
                <a:solidFill>
                  <a:srgbClr val="000000"/>
                </a:solidFill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BACINI UTENZA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234">
                <a:solidFill>
                  <a:srgbClr val="0433FF"/>
                </a:solidFill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Non superiori a 60.000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850">
                <a:solidFill>
                  <a:srgbClr val="000000"/>
                </a:solidFill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  TIPOLOGIE</a:t>
            </a:r>
          </a:p>
          <a:p>
            <a:pPr defTabSz="1408175">
              <a:spcBef>
                <a:spcPts val="1500"/>
              </a:spcBef>
              <a:buSzPct val="100000"/>
              <a:buFont typeface="Arial"/>
              <a:buChar char="•"/>
              <a:defRPr sz="3850">
                <a:solidFill>
                  <a:srgbClr val="0433FF"/>
                </a:solidFill>
                <a:effectLst>
                  <a:outerShdw blurRad="19558" dist="22296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UCCP in sede Pubblica - UCCP in Sede Autonoma - Sedi uniche ed accessorie - </a:t>
            </a:r>
            <a:r>
              <a:rPr>
                <a:solidFill>
                  <a:srgbClr val="FF2600"/>
                </a:solidFill>
              </a:rPr>
              <a:t>Ospitano Postazione CA</a:t>
            </a:r>
            <a:r>
              <a:t> - </a:t>
            </a:r>
            <a:r>
              <a:rPr>
                <a:solidFill>
                  <a:srgbClr val="FF2600"/>
                </a:solidFill>
              </a:rPr>
              <a:t>Operano in H24 x 7 gg x settimana - </a:t>
            </a:r>
            <a:r>
              <a:t>Funzionalmente correlata alla AFT di riferimento</a:t>
            </a:r>
          </a:p>
        </p:txBody>
      </p:sp>
      <p:sp>
        <p:nvSpPr>
          <p:cNvPr id="220" name="Titolo 1"/>
          <p:cNvSpPr txBox="1">
            <a:spLocks noGrp="1"/>
          </p:cNvSpPr>
          <p:nvPr>
            <p:ph type="title"/>
          </p:nvPr>
        </p:nvSpPr>
        <p:spPr>
          <a:xfrm>
            <a:off x="7169188" y="1116631"/>
            <a:ext cx="9554597" cy="619127"/>
          </a:xfrm>
          <a:prstGeom prst="rect">
            <a:avLst/>
          </a:prstGeom>
        </p:spPr>
        <p:txBody>
          <a:bodyPr/>
          <a:lstStyle/>
          <a:p>
            <a:pPr algn="l" defTabSz="987552">
              <a:spcBef>
                <a:spcPts val="1000"/>
              </a:spcBef>
              <a:buSzPct val="100000"/>
              <a:buFont typeface="Arial"/>
              <a:buChar char="•"/>
              <a:defRPr sz="3456">
                <a:solidFill>
                  <a:srgbClr val="3366FF"/>
                </a:solidFill>
                <a:effectLst>
                  <a:outerShdw blurRad="13716" dist="1563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2600"/>
                </a:solidFill>
              </a:rPr>
              <a:t>UCCP - </a:t>
            </a:r>
            <a:r>
              <a:rPr>
                <a:solidFill>
                  <a:srgbClr val="00F900"/>
                </a:solidFill>
              </a:rPr>
              <a:t>Unità Complesse Cure Primarie</a:t>
            </a:r>
          </a:p>
        </p:txBody>
      </p:sp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53285" y="357990"/>
            <a:ext cx="1936622" cy="512636"/>
          </a:xfrm>
          <a:prstGeom prst="rect">
            <a:avLst/>
          </a:prstGeom>
          <a:ln w="3175">
            <a:miter lim="400000"/>
          </a:ln>
        </p:spPr>
      </p:pic>
      <p:sp>
        <p:nvSpPr>
          <p:cNvPr id="222" name="PREVISTO UN COORDINATORE DI UCCP con funzioni di raccordo…"/>
          <p:cNvSpPr txBox="1"/>
          <p:nvPr/>
        </p:nvSpPr>
        <p:spPr>
          <a:xfrm>
            <a:off x="5268829" y="9743260"/>
            <a:ext cx="15474221" cy="26457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183" tIns="40183" rIns="40183" bIns="40183" anchor="ctr">
            <a:spAutoFit/>
          </a:bodyPr>
          <a:lstStyle/>
          <a:p>
            <a:pPr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solidFill>
                  <a:srgbClr val="FF6600"/>
                </a:solidFill>
              </a:rPr>
              <a:t>PREVISTO UN COORDINATORE DI UCCP con funzioni di raccordo </a:t>
            </a:r>
          </a:p>
          <a:p>
            <a:pPr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1C5A7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solidFill>
                  <a:srgbClr val="FF6600"/>
                </a:solidFill>
              </a:rPr>
              <a:t>alla AFT e al distretto di competenza.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4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4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3" animBg="1" advAuto="0"/>
      <p:bldP spid="220" grpId="2" build="p" bldLvl="5" animBg="1" advAuto="0"/>
      <p:bldP spid="221" grpId="1" animBg="1" advAuto="0"/>
      <p:bldP spid="222" grpId="4" animBg="1" advAuto="0"/>
      <p:bldP spid="222" grpId="5" animBg="1" advAuto="0"/>
      <p:bldP spid="222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gnaposto testo 2"/>
          <p:cNvSpPr txBox="1">
            <a:spLocks noGrp="1"/>
          </p:cNvSpPr>
          <p:nvPr>
            <p:ph type="body" sz="half" idx="1"/>
          </p:nvPr>
        </p:nvSpPr>
        <p:spPr>
          <a:xfrm>
            <a:off x="2542928" y="2969568"/>
            <a:ext cx="19730192" cy="1029714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00000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solidFill>
                  <a:schemeClr val="accent5">
                    <a:satOff val="-8700"/>
                    <a:lumOff val="-21853"/>
                  </a:schemeClr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 err="1"/>
              <a:t>Almeno</a:t>
            </a:r>
            <a:r>
              <a:rPr sz="3600" dirty="0"/>
              <a:t>  2 </a:t>
            </a:r>
            <a:r>
              <a:rPr sz="3600" dirty="0" err="1"/>
              <a:t>Studi</a:t>
            </a:r>
            <a:r>
              <a:rPr sz="3600" dirty="0"/>
              <a:t>  per </a:t>
            </a:r>
            <a:r>
              <a:rPr sz="3600" dirty="0" err="1"/>
              <a:t>attività</a:t>
            </a:r>
            <a:r>
              <a:rPr sz="3600" dirty="0"/>
              <a:t> </a:t>
            </a:r>
            <a:r>
              <a:rPr sz="3600" dirty="0" err="1"/>
              <a:t>ordinaria</a:t>
            </a:r>
            <a:r>
              <a:rPr sz="3600" dirty="0"/>
              <a:t> in H12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/>
              <a:t> </a:t>
            </a:r>
            <a:r>
              <a:rPr sz="3600" dirty="0">
                <a:solidFill>
                  <a:srgbClr val="0433FF"/>
                </a:solidFill>
              </a:rPr>
              <a:t>1 Studio medico per </a:t>
            </a:r>
            <a:r>
              <a:rPr sz="3600" dirty="0" err="1">
                <a:solidFill>
                  <a:srgbClr val="0433FF"/>
                </a:solidFill>
              </a:rPr>
              <a:t>attività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connesse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agli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ambulatori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di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patologia</a:t>
            </a:r>
            <a:endParaRPr sz="3600" dirty="0">
              <a:solidFill>
                <a:srgbClr val="0433FF"/>
              </a:solidFill>
            </a:endParaRP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1 Studio medico per </a:t>
            </a:r>
            <a:r>
              <a:rPr sz="3600" dirty="0" err="1">
                <a:solidFill>
                  <a:srgbClr val="0433FF"/>
                </a:solidFill>
              </a:rPr>
              <a:t>gestione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Codici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bianchi</a:t>
            </a:r>
            <a:r>
              <a:rPr sz="3600" dirty="0">
                <a:solidFill>
                  <a:srgbClr val="0433FF"/>
                </a:solidFill>
              </a:rPr>
              <a:t>/</a:t>
            </a:r>
            <a:r>
              <a:rPr sz="3600" dirty="0" err="1">
                <a:solidFill>
                  <a:srgbClr val="0433FF"/>
                </a:solidFill>
              </a:rPr>
              <a:t>Continuità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Assistenziale</a:t>
            </a:r>
            <a:r>
              <a:rPr sz="3600" dirty="0">
                <a:solidFill>
                  <a:srgbClr val="0433FF"/>
                </a:solidFill>
              </a:rPr>
              <a:t> H24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Sala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d’attesa</a:t>
            </a:r>
            <a:r>
              <a:rPr sz="3600" dirty="0">
                <a:solidFill>
                  <a:srgbClr val="0433FF"/>
                </a:solidFill>
              </a:rPr>
              <a:t>  </a:t>
            </a:r>
            <a:r>
              <a:rPr sz="3600" dirty="0" err="1">
                <a:solidFill>
                  <a:srgbClr val="0433FF"/>
                </a:solidFill>
              </a:rPr>
              <a:t>di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dimensioni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idonee</a:t>
            </a:r>
            <a:endParaRPr sz="3600" dirty="0">
              <a:solidFill>
                <a:srgbClr val="0433FF"/>
              </a:solidFill>
            </a:endParaRP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1 Area per </a:t>
            </a:r>
            <a:r>
              <a:rPr sz="3600" dirty="0" err="1">
                <a:solidFill>
                  <a:srgbClr val="0433FF"/>
                </a:solidFill>
              </a:rPr>
              <a:t>Accoglienza</a:t>
            </a:r>
            <a:r>
              <a:rPr sz="3600" dirty="0">
                <a:solidFill>
                  <a:srgbClr val="0433FF"/>
                </a:solidFill>
              </a:rPr>
              <a:t> /</a:t>
            </a:r>
            <a:r>
              <a:rPr sz="3600" dirty="0" err="1">
                <a:solidFill>
                  <a:srgbClr val="0433FF"/>
                </a:solidFill>
              </a:rPr>
              <a:t>Accettazione</a:t>
            </a:r>
            <a:endParaRPr sz="3600" dirty="0">
              <a:solidFill>
                <a:srgbClr val="0433FF"/>
              </a:solidFill>
            </a:endParaRP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2 </a:t>
            </a:r>
            <a:r>
              <a:rPr sz="3600" dirty="0" err="1">
                <a:solidFill>
                  <a:srgbClr val="0433FF"/>
                </a:solidFill>
              </a:rPr>
              <a:t>Areee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da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adibire</a:t>
            </a:r>
            <a:r>
              <a:rPr sz="3600" dirty="0">
                <a:solidFill>
                  <a:srgbClr val="0433FF"/>
                </a:solidFill>
              </a:rPr>
              <a:t> a </a:t>
            </a:r>
            <a:r>
              <a:rPr sz="3600" dirty="0" err="1">
                <a:solidFill>
                  <a:srgbClr val="0433FF"/>
                </a:solidFill>
              </a:rPr>
              <a:t>Ripostiglio</a:t>
            </a:r>
            <a:r>
              <a:rPr sz="3600" dirty="0">
                <a:solidFill>
                  <a:srgbClr val="0433FF"/>
                </a:solidFill>
              </a:rPr>
              <a:t>/</a:t>
            </a:r>
            <a:r>
              <a:rPr sz="3600" dirty="0" err="1">
                <a:solidFill>
                  <a:srgbClr val="0433FF"/>
                </a:solidFill>
              </a:rPr>
              <a:t>Archivio</a:t>
            </a:r>
            <a:endParaRPr sz="3600" dirty="0">
              <a:solidFill>
                <a:srgbClr val="0433FF"/>
              </a:solidFill>
            </a:endParaRP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1 </a:t>
            </a:r>
            <a:r>
              <a:rPr sz="3600" dirty="0" err="1">
                <a:solidFill>
                  <a:srgbClr val="0433FF"/>
                </a:solidFill>
              </a:rPr>
              <a:t>Bagno</a:t>
            </a:r>
            <a:r>
              <a:rPr sz="3600" dirty="0">
                <a:solidFill>
                  <a:srgbClr val="0433FF"/>
                </a:solidFill>
              </a:rPr>
              <a:t> per </a:t>
            </a:r>
            <a:r>
              <a:rPr sz="3600" dirty="0" err="1">
                <a:solidFill>
                  <a:srgbClr val="0433FF"/>
                </a:solidFill>
              </a:rPr>
              <a:t>disabili</a:t>
            </a:r>
            <a:endParaRPr sz="3600" dirty="0">
              <a:solidFill>
                <a:srgbClr val="0433FF"/>
              </a:solidFill>
            </a:endParaRP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>
                <a:solidFill>
                  <a:srgbClr val="0433FF"/>
                </a:solidFill>
              </a:rPr>
              <a:t> 1 </a:t>
            </a:r>
            <a:r>
              <a:rPr sz="3600" dirty="0" err="1">
                <a:solidFill>
                  <a:srgbClr val="0433FF"/>
                </a:solidFill>
              </a:rPr>
              <a:t>Bagno</a:t>
            </a:r>
            <a:r>
              <a:rPr sz="3600" dirty="0">
                <a:solidFill>
                  <a:srgbClr val="0433FF"/>
                </a:solidFill>
              </a:rPr>
              <a:t> per </a:t>
            </a:r>
            <a:r>
              <a:rPr sz="3600" dirty="0" err="1">
                <a:solidFill>
                  <a:srgbClr val="0433FF"/>
                </a:solidFill>
              </a:rPr>
              <a:t>il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 err="1">
                <a:solidFill>
                  <a:srgbClr val="0433FF"/>
                </a:solidFill>
              </a:rPr>
              <a:t>personale</a:t>
            </a:r>
            <a:r>
              <a:rPr sz="3600" dirty="0">
                <a:solidFill>
                  <a:srgbClr val="0433FF"/>
                </a:solidFill>
              </a:rPr>
              <a:t> 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1974"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4400" dirty="0"/>
              <a:t>                                         </a:t>
            </a:r>
            <a:r>
              <a:rPr sz="4400" b="1" dirty="0">
                <a:solidFill>
                  <a:srgbClr val="FF6600"/>
                </a:solidFill>
              </a:rPr>
              <a:t>DOTAZIONI STRUMENTALI MINIME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00000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/>
              <a:t>E</a:t>
            </a:r>
            <a:r>
              <a:rPr sz="3600" dirty="0">
                <a:solidFill>
                  <a:srgbClr val="0433FF"/>
                </a:solidFill>
              </a:rPr>
              <a:t>CG - MAP - SPIROMETRO - ECOGRAFO MULTIDISCIPLINARE - SISTEMI IN GRADO DI GARANTIRE LA TELEMEDICINA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433FF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dirty="0"/>
              <a:t>SISTEMI INFORMATICI  PER LA GESTIONE DELLA CARTELLA CLINICA - SERVER E CLIENT IN NUMERO SUFFICIENTE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00000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4400" dirty="0"/>
              <a:t>                                             </a:t>
            </a:r>
            <a:r>
              <a:rPr sz="4400" b="1" dirty="0">
                <a:solidFill>
                  <a:srgbClr val="FF6600"/>
                </a:solidFill>
              </a:rPr>
              <a:t>DOTAZIONE PERSONALE</a:t>
            </a:r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433FF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b="1" dirty="0"/>
              <a:t>PERSONALE INFERMIERISTICO in </a:t>
            </a:r>
            <a:r>
              <a:rPr sz="3600" b="1" dirty="0" err="1"/>
              <a:t>numero</a:t>
            </a:r>
            <a:r>
              <a:rPr sz="3600" b="1" dirty="0"/>
              <a:t> tale </a:t>
            </a:r>
            <a:r>
              <a:rPr sz="3600" b="1" dirty="0" err="1"/>
              <a:t>da</a:t>
            </a:r>
            <a:r>
              <a:rPr sz="3600" b="1" dirty="0"/>
              <a:t> </a:t>
            </a:r>
            <a:r>
              <a:rPr sz="3600" b="1" dirty="0" err="1"/>
              <a:t>garantire</a:t>
            </a:r>
            <a:r>
              <a:rPr sz="3600" b="1" dirty="0"/>
              <a:t> lo studio in regime h24 x 7 </a:t>
            </a:r>
            <a:r>
              <a:rPr sz="3600" b="1" dirty="0" err="1"/>
              <a:t>gg</a:t>
            </a:r>
            <a:r>
              <a:rPr sz="3600" b="1" dirty="0"/>
              <a:t>/</a:t>
            </a:r>
            <a:r>
              <a:rPr sz="3600" b="1" dirty="0" err="1"/>
              <a:t>settimana</a:t>
            </a:r>
            <a:endParaRPr sz="3600" b="1" dirty="0"/>
          </a:p>
          <a:p>
            <a:pPr defTabSz="859536">
              <a:spcBef>
                <a:spcPts val="900"/>
              </a:spcBef>
              <a:buSzPct val="100000"/>
              <a:buFont typeface="Arial"/>
              <a:buChar char="•"/>
              <a:defRPr sz="2350">
                <a:solidFill>
                  <a:srgbClr val="0433FF"/>
                </a:solidFill>
                <a:effectLst>
                  <a:outerShdw blurRad="11938" dist="1360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3600" b="1" dirty="0"/>
              <a:t> PERSONALE AMMINISTRATIVO DI SEGRETERIA </a:t>
            </a:r>
            <a:r>
              <a:rPr sz="3600" b="1" dirty="0" err="1"/>
              <a:t>almeno</a:t>
            </a:r>
            <a:r>
              <a:rPr sz="3600" b="1" dirty="0"/>
              <a:t> </a:t>
            </a:r>
            <a:r>
              <a:rPr sz="3600" b="1" dirty="0" err="1"/>
              <a:t>tre</a:t>
            </a:r>
            <a:r>
              <a:rPr sz="3600" b="1" dirty="0"/>
              <a:t>  per </a:t>
            </a:r>
            <a:r>
              <a:rPr sz="3600" b="1" dirty="0" err="1"/>
              <a:t>otto</a:t>
            </a:r>
            <a:r>
              <a:rPr sz="3600" b="1" dirty="0"/>
              <a:t> ore al </a:t>
            </a:r>
            <a:r>
              <a:rPr sz="3600" b="1" dirty="0" err="1"/>
              <a:t>di</a:t>
            </a:r>
            <a:r>
              <a:rPr sz="3600" b="1" dirty="0"/>
              <a:t> per 5 </a:t>
            </a:r>
            <a:r>
              <a:rPr sz="3600" b="1" dirty="0" err="1"/>
              <a:t>gg</a:t>
            </a:r>
            <a:r>
              <a:rPr sz="3600" b="1" dirty="0"/>
              <a:t> </a:t>
            </a:r>
            <a:r>
              <a:rPr sz="3600" b="1" dirty="0" err="1"/>
              <a:t>alla</a:t>
            </a:r>
            <a:r>
              <a:rPr sz="3600" b="1" dirty="0"/>
              <a:t> </a:t>
            </a:r>
            <a:r>
              <a:rPr sz="3600" b="1" dirty="0" err="1"/>
              <a:t>settimana</a:t>
            </a:r>
            <a:endParaRPr sz="3600" b="1" dirty="0"/>
          </a:p>
        </p:txBody>
      </p:sp>
      <p:sp>
        <p:nvSpPr>
          <p:cNvPr id="225" name="Titolo 1"/>
          <p:cNvSpPr txBox="1">
            <a:spLocks noGrp="1"/>
          </p:cNvSpPr>
          <p:nvPr>
            <p:ph type="title"/>
          </p:nvPr>
        </p:nvSpPr>
        <p:spPr>
          <a:xfrm>
            <a:off x="4991200" y="1097361"/>
            <a:ext cx="14041559" cy="108011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987552">
              <a:spcBef>
                <a:spcPts val="1000"/>
              </a:spcBef>
              <a:buSzPct val="100000"/>
              <a:buFont typeface="Arial"/>
              <a:buChar char="•"/>
              <a:defRPr sz="3456">
                <a:solidFill>
                  <a:srgbClr val="3366FF"/>
                </a:solidFill>
                <a:effectLst>
                  <a:outerShdw blurRad="13716" dist="1563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4800" dirty="0">
                <a:solidFill>
                  <a:srgbClr val="FF2600"/>
                </a:solidFill>
              </a:rPr>
              <a:t>UCCP - </a:t>
            </a:r>
            <a:r>
              <a:rPr sz="4800" dirty="0" err="1">
                <a:solidFill>
                  <a:srgbClr val="00F900"/>
                </a:solidFill>
              </a:rPr>
              <a:t>Unità</a:t>
            </a:r>
            <a:r>
              <a:rPr sz="4800" dirty="0">
                <a:solidFill>
                  <a:srgbClr val="00F900"/>
                </a:solidFill>
              </a:rPr>
              <a:t> </a:t>
            </a:r>
            <a:r>
              <a:rPr sz="4800" dirty="0" err="1">
                <a:solidFill>
                  <a:srgbClr val="00F900"/>
                </a:solidFill>
              </a:rPr>
              <a:t>Complesse</a:t>
            </a:r>
            <a:r>
              <a:rPr sz="4800" dirty="0">
                <a:solidFill>
                  <a:srgbClr val="00F900"/>
                </a:solidFill>
              </a:rPr>
              <a:t> Cure </a:t>
            </a:r>
            <a:r>
              <a:rPr sz="4800" dirty="0" err="1">
                <a:solidFill>
                  <a:srgbClr val="00F900"/>
                </a:solidFill>
              </a:rPr>
              <a:t>Primarie</a:t>
            </a:r>
            <a:endParaRPr sz="4800" dirty="0">
              <a:solidFill>
                <a:srgbClr val="00F900"/>
              </a:solidFill>
            </a:endParaRPr>
          </a:p>
        </p:txBody>
      </p:sp>
      <p:pic>
        <p:nvPicPr>
          <p:cNvPr id="226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27704" y="1"/>
            <a:ext cx="3096344" cy="1025352"/>
          </a:xfrm>
          <a:prstGeom prst="rect">
            <a:avLst/>
          </a:prstGeom>
          <a:ln w="3175">
            <a:miter lim="400000"/>
          </a:ln>
        </p:spPr>
      </p:pic>
      <p:sp>
        <p:nvSpPr>
          <p:cNvPr id="227" name="STRUTTURA"/>
          <p:cNvSpPr txBox="1"/>
          <p:nvPr/>
        </p:nvSpPr>
        <p:spPr>
          <a:xfrm>
            <a:off x="9043512" y="2294102"/>
            <a:ext cx="4294287" cy="8567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183" tIns="40183" rIns="40183" bIns="40183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1">
                <a:solidFill>
                  <a:srgbClr val="FF6600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1C5A7F"/>
                </a:solidFill>
              </a:defRPr>
            </a:pPr>
            <a:r>
              <a:rPr b="1" dirty="0">
                <a:solidFill>
                  <a:srgbClr val="FF6600"/>
                </a:solidFill>
              </a:rPr>
              <a:t>STRUTTURA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3" animBg="1" advAuto="0"/>
      <p:bldP spid="225" grpId="2" build="p" bldLvl="5" animBg="1" advAuto="0"/>
      <p:bldP spid="22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74" name="Copia di IMG_2752.jpg" descr="Copia di IMG_2752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38872" y="377280"/>
            <a:ext cx="16993888" cy="12738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olo 1"/>
          <p:cNvSpPr txBox="1">
            <a:spLocks noGrp="1"/>
          </p:cNvSpPr>
          <p:nvPr>
            <p:ph type="title"/>
          </p:nvPr>
        </p:nvSpPr>
        <p:spPr>
          <a:xfrm>
            <a:off x="7347536" y="3863157"/>
            <a:ext cx="9544749" cy="2356029"/>
          </a:xfrm>
          <a:prstGeom prst="rect">
            <a:avLst/>
          </a:prstGeom>
        </p:spPr>
        <p:txBody>
          <a:bodyPr/>
          <a:lstStyle/>
          <a:p>
            <a:pPr defTabSz="1280159">
              <a:defRPr sz="3220">
                <a:effectLst>
                  <a:outerShdw blurRad="26669" dist="2666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TAVOLA  ROTONDA</a:t>
            </a:r>
            <a:br/>
            <a:r>
              <a:t>RUOLO UNICO ED ORGANIZZAZIONE DEL LAVORO IN MEDICINA GENERALE</a:t>
            </a:r>
            <a:br/>
            <a:r>
              <a:t/>
            </a:r>
            <a:br/>
            <a:r>
              <a:t>L’ ESPERIENZA  DELL’ UCCP  DI  CATANZARO</a:t>
            </a:r>
          </a:p>
        </p:txBody>
      </p:sp>
      <p:sp>
        <p:nvSpPr>
          <p:cNvPr id="230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7413903" y="6617765"/>
            <a:ext cx="9544749" cy="840310"/>
          </a:xfrm>
          <a:prstGeom prst="rect">
            <a:avLst/>
          </a:prstGeom>
        </p:spPr>
        <p:txBody>
          <a:bodyPr/>
          <a:lstStyle/>
          <a:p>
            <a:pPr algn="ctr" defTabSz="857705">
              <a:spcBef>
                <a:spcPts val="900"/>
              </a:spcBef>
              <a:defRPr sz="2412">
                <a:solidFill>
                  <a:srgbClr val="008658"/>
                </a:solidFill>
                <a:effectLst>
                  <a:outerShdw blurRad="17018" dist="1786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Gennaro De  Nardo </a:t>
            </a:r>
          </a:p>
          <a:p>
            <a:pPr algn="ctr" defTabSz="857705">
              <a:spcBef>
                <a:spcPts val="900"/>
              </a:spcBef>
              <a:defRPr sz="2010">
                <a:solidFill>
                  <a:srgbClr val="008658"/>
                </a:solidFill>
                <a:effectLst>
                  <a:outerShdw blurRad="17018" dist="1786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Segretario Provinciale FIMMG Catanzaro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olo 1"/>
          <p:cNvSpPr txBox="1">
            <a:spLocks noGrp="1"/>
          </p:cNvSpPr>
          <p:nvPr>
            <p:ph type="title"/>
          </p:nvPr>
        </p:nvSpPr>
        <p:spPr>
          <a:xfrm>
            <a:off x="7399596" y="881337"/>
            <a:ext cx="9554597" cy="1008111"/>
          </a:xfrm>
          <a:prstGeom prst="rect">
            <a:avLst/>
          </a:prstGeom>
        </p:spPr>
        <p:txBody>
          <a:bodyPr/>
          <a:lstStyle>
            <a:lvl1pPr defTabSz="875629">
              <a:defRPr sz="3275">
                <a:effectLst>
                  <a:outerShdw blurRad="16002" dist="1824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/>
              <a:t>Sperimentazione</a:t>
            </a:r>
            <a:r>
              <a:rPr dirty="0"/>
              <a:t> UCCP-ASP CZ</a:t>
            </a:r>
          </a:p>
        </p:txBody>
      </p:sp>
      <p:sp>
        <p:nvSpPr>
          <p:cNvPr id="233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2542928" y="2033464"/>
            <a:ext cx="18650072" cy="9145015"/>
          </a:xfrm>
          <a:prstGeom prst="rect">
            <a:avLst/>
          </a:prstGeom>
        </p:spPr>
        <p:txBody>
          <a:bodyPr/>
          <a:lstStyle/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/>
            </a:pPr>
            <a:r>
              <a:rPr dirty="0"/>
              <a:t> </a:t>
            </a:r>
            <a:r>
              <a:rPr sz="4800" dirty="0" err="1"/>
              <a:t>Finanziamento</a:t>
            </a:r>
            <a:r>
              <a:rPr sz="4800" dirty="0"/>
              <a:t>:  </a:t>
            </a:r>
            <a:r>
              <a:rPr sz="4800" dirty="0" err="1"/>
              <a:t>Obiettivi</a:t>
            </a:r>
            <a:r>
              <a:rPr sz="4800" dirty="0"/>
              <a:t> </a:t>
            </a:r>
            <a:r>
              <a:rPr sz="4800" dirty="0" err="1"/>
              <a:t>di</a:t>
            </a:r>
            <a:r>
              <a:rPr sz="4800" dirty="0"/>
              <a:t> Piano MINISTERO DELLA SALUTE</a:t>
            </a:r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/>
            </a:pPr>
            <a:r>
              <a:rPr sz="3600" dirty="0"/>
              <a:t> </a:t>
            </a:r>
            <a:r>
              <a:rPr lang="it-IT" sz="3600" dirty="0" smtClean="0"/>
              <a:t>                                            </a:t>
            </a:r>
            <a:r>
              <a:rPr sz="6000" dirty="0" err="1" smtClean="0"/>
              <a:t>Elemento</a:t>
            </a:r>
            <a:r>
              <a:rPr sz="6000" dirty="0" smtClean="0"/>
              <a:t> </a:t>
            </a:r>
            <a:r>
              <a:rPr sz="6000" dirty="0" err="1"/>
              <a:t>di</a:t>
            </a:r>
            <a:r>
              <a:rPr sz="6000" dirty="0"/>
              <a:t> </a:t>
            </a:r>
            <a:r>
              <a:rPr sz="6000" dirty="0" err="1"/>
              <a:t>novità</a:t>
            </a:r>
            <a:r>
              <a:rPr sz="6000" dirty="0"/>
              <a:t>:</a:t>
            </a:r>
            <a:r>
              <a:rPr sz="3600" dirty="0"/>
              <a:t>	</a:t>
            </a:r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>
                <a:solidFill>
                  <a:srgbClr val="3366FF"/>
                </a:solidFill>
              </a:defRPr>
            </a:pPr>
            <a:r>
              <a:rPr sz="4400" dirty="0" err="1"/>
              <a:t>Inserimento</a:t>
            </a:r>
            <a:r>
              <a:rPr sz="4400" dirty="0"/>
              <a:t> </a:t>
            </a:r>
            <a:r>
              <a:rPr sz="4400" dirty="0" err="1"/>
              <a:t>nell</a:t>
            </a:r>
            <a:r>
              <a:rPr sz="4400" dirty="0"/>
              <a:t>’ </a:t>
            </a:r>
            <a:r>
              <a:rPr sz="4400" dirty="0" err="1"/>
              <a:t>assetto</a:t>
            </a:r>
            <a:r>
              <a:rPr sz="4400" dirty="0"/>
              <a:t> </a:t>
            </a:r>
            <a:r>
              <a:rPr sz="4400" dirty="0" err="1"/>
              <a:t>organizzativo</a:t>
            </a:r>
            <a:r>
              <a:rPr sz="4400" dirty="0"/>
              <a:t> </a:t>
            </a:r>
            <a:r>
              <a:rPr sz="4400" dirty="0" err="1"/>
              <a:t>della</a:t>
            </a:r>
            <a:r>
              <a:rPr sz="4400" dirty="0"/>
              <a:t> UCCP </a:t>
            </a:r>
            <a:r>
              <a:rPr sz="4400" dirty="0" err="1"/>
              <a:t>della</a:t>
            </a:r>
            <a:r>
              <a:rPr sz="4400" dirty="0"/>
              <a:t> </a:t>
            </a:r>
            <a:r>
              <a:rPr sz="4400" dirty="0" err="1"/>
              <a:t>figura</a:t>
            </a:r>
            <a:r>
              <a:rPr sz="4400" dirty="0"/>
              <a:t> del MCA </a:t>
            </a:r>
            <a:r>
              <a:rPr sz="4400" dirty="0" err="1" smtClean="0"/>
              <a:t>dedicato</a:t>
            </a:r>
            <a:endParaRPr lang="it-IT" sz="4400" dirty="0" smtClean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>
                <a:solidFill>
                  <a:srgbClr val="3366FF"/>
                </a:solidFill>
              </a:defRPr>
            </a:pPr>
            <a:r>
              <a:rPr sz="4400" dirty="0" smtClean="0"/>
              <a:t> </a:t>
            </a:r>
            <a:r>
              <a:rPr sz="4400" dirty="0"/>
              <a:t>all’ UCCP (</a:t>
            </a:r>
            <a:r>
              <a:rPr sz="4400" dirty="0" err="1"/>
              <a:t>medici</a:t>
            </a:r>
            <a:r>
              <a:rPr sz="4400" dirty="0"/>
              <a:t> a </a:t>
            </a:r>
            <a:r>
              <a:rPr sz="4400" dirty="0" err="1"/>
              <a:t>completamento</a:t>
            </a:r>
            <a:r>
              <a:rPr sz="4400" dirty="0"/>
              <a:t> </a:t>
            </a:r>
            <a:r>
              <a:rPr sz="4400" dirty="0" err="1"/>
              <a:t>orario</a:t>
            </a:r>
            <a:r>
              <a:rPr sz="4400" dirty="0"/>
              <a:t>) e </a:t>
            </a:r>
            <a:r>
              <a:rPr sz="4400" dirty="0" err="1"/>
              <a:t>nella</a:t>
            </a:r>
            <a:r>
              <a:rPr sz="4400" dirty="0"/>
              <a:t> </a:t>
            </a:r>
            <a:r>
              <a:rPr sz="4400" dirty="0" err="1"/>
              <a:t>stessa</a:t>
            </a:r>
            <a:r>
              <a:rPr sz="4400" dirty="0"/>
              <a:t> </a:t>
            </a:r>
            <a:r>
              <a:rPr sz="4400" dirty="0" err="1"/>
              <a:t>struttura</a:t>
            </a:r>
            <a:r>
              <a:rPr sz="4400" dirty="0"/>
              <a:t> UCCP (h24) </a:t>
            </a:r>
            <a:endParaRPr lang="it-IT" sz="4400" dirty="0" smtClean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>
                <a:solidFill>
                  <a:srgbClr val="3366FF"/>
                </a:solidFill>
              </a:defRPr>
            </a:pPr>
            <a:r>
              <a:rPr sz="4400" dirty="0" err="1" smtClean="0"/>
              <a:t>anche</a:t>
            </a:r>
            <a:r>
              <a:rPr sz="4400" dirty="0" smtClean="0"/>
              <a:t> </a:t>
            </a:r>
            <a:r>
              <a:rPr sz="4400" dirty="0" err="1"/>
              <a:t>della</a:t>
            </a:r>
            <a:r>
              <a:rPr sz="4400" dirty="0"/>
              <a:t> </a:t>
            </a:r>
            <a:r>
              <a:rPr sz="4400" dirty="0" err="1"/>
              <a:t>Postazione</a:t>
            </a:r>
            <a:r>
              <a:rPr sz="4400" dirty="0"/>
              <a:t> </a:t>
            </a:r>
            <a:r>
              <a:rPr sz="4400" dirty="0" err="1"/>
              <a:t>di</a:t>
            </a:r>
            <a:r>
              <a:rPr sz="4400" dirty="0"/>
              <a:t> CA NPF</a:t>
            </a:r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2814">
                <a:solidFill>
                  <a:srgbClr val="3366FF"/>
                </a:solidFill>
              </a:defRPr>
            </a:pPr>
            <a:endParaRPr dirty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3752"/>
            </a:pPr>
            <a:r>
              <a:rPr lang="it-IT" sz="5400" dirty="0" smtClean="0"/>
              <a:t>                                    </a:t>
            </a:r>
            <a:r>
              <a:rPr sz="5400" dirty="0" smtClean="0"/>
              <a:t> </a:t>
            </a:r>
            <a:r>
              <a:rPr sz="5400" b="1" dirty="0" err="1">
                <a:solidFill>
                  <a:srgbClr val="FF6600"/>
                </a:solidFill>
              </a:rPr>
              <a:t>Ruolo</a:t>
            </a:r>
            <a:r>
              <a:rPr sz="5400" b="1" dirty="0">
                <a:solidFill>
                  <a:srgbClr val="FF6600"/>
                </a:solidFill>
              </a:rPr>
              <a:t> </a:t>
            </a:r>
            <a:r>
              <a:rPr sz="5400" b="1" dirty="0" err="1">
                <a:solidFill>
                  <a:srgbClr val="FF6600"/>
                </a:solidFill>
              </a:rPr>
              <a:t>Unico</a:t>
            </a:r>
            <a:r>
              <a:rPr sz="5400" dirty="0" smtClean="0"/>
              <a:t>:</a:t>
            </a:r>
            <a:endParaRPr lang="it-IT" sz="5400" dirty="0" smtClean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3752"/>
            </a:pPr>
            <a:r>
              <a:rPr sz="2814" dirty="0"/>
              <a:t>	</a:t>
            </a:r>
            <a:r>
              <a:rPr sz="4800" dirty="0"/>
              <a:t>In </a:t>
            </a:r>
            <a:r>
              <a:rPr sz="4800" dirty="0" err="1"/>
              <a:t>realtà</a:t>
            </a:r>
            <a:r>
              <a:rPr sz="4800" dirty="0"/>
              <a:t> </a:t>
            </a:r>
            <a:r>
              <a:rPr sz="4800" dirty="0" err="1"/>
              <a:t>già</a:t>
            </a:r>
            <a:r>
              <a:rPr sz="4800" dirty="0"/>
              <a:t> </a:t>
            </a:r>
            <a:r>
              <a:rPr sz="4800" dirty="0" err="1"/>
              <a:t>previsto</a:t>
            </a:r>
            <a:r>
              <a:rPr sz="4800" dirty="0"/>
              <a:t> </a:t>
            </a:r>
            <a:r>
              <a:rPr sz="4800" dirty="0" err="1"/>
              <a:t>dalle</a:t>
            </a:r>
            <a:r>
              <a:rPr sz="4800" dirty="0"/>
              <a:t> normative </a:t>
            </a:r>
            <a:r>
              <a:rPr sz="4800" dirty="0" err="1"/>
              <a:t>vigenti</a:t>
            </a:r>
            <a:r>
              <a:rPr sz="4800" dirty="0"/>
              <a:t> e </a:t>
            </a:r>
            <a:r>
              <a:rPr sz="4800" dirty="0" err="1"/>
              <a:t>precisamente</a:t>
            </a:r>
            <a:r>
              <a:rPr sz="4800" dirty="0"/>
              <a:t> </a:t>
            </a:r>
            <a:r>
              <a:rPr sz="4800" dirty="0" err="1"/>
              <a:t>dalla</a:t>
            </a:r>
            <a:r>
              <a:rPr sz="4800" dirty="0"/>
              <a:t> </a:t>
            </a:r>
            <a:endParaRPr lang="it-IT" sz="4800" dirty="0" smtClean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3752"/>
            </a:pPr>
            <a:r>
              <a:rPr sz="4800" dirty="0" err="1" smtClean="0"/>
              <a:t>Legge</a:t>
            </a:r>
            <a:r>
              <a:rPr sz="4800" dirty="0" smtClean="0"/>
              <a:t> </a:t>
            </a:r>
            <a:r>
              <a:rPr sz="4800" dirty="0" err="1"/>
              <a:t>Balduzzi</a:t>
            </a:r>
            <a:r>
              <a:rPr sz="4800" dirty="0"/>
              <a:t> (DL </a:t>
            </a:r>
            <a:r>
              <a:rPr sz="4800" dirty="0" smtClean="0"/>
              <a:t>13</a:t>
            </a:r>
            <a:r>
              <a:rPr lang="it-IT" sz="4800" dirty="0" smtClean="0"/>
              <a:t> </a:t>
            </a:r>
            <a:r>
              <a:rPr sz="4800" dirty="0" err="1" smtClean="0"/>
              <a:t>settembre</a:t>
            </a:r>
            <a:r>
              <a:rPr sz="4800" dirty="0" smtClean="0"/>
              <a:t> </a:t>
            </a:r>
            <a:r>
              <a:rPr sz="4800" dirty="0"/>
              <a:t>2012 n.158, </a:t>
            </a:r>
            <a:r>
              <a:rPr sz="4800" dirty="0" err="1"/>
              <a:t>coordinato</a:t>
            </a:r>
            <a:r>
              <a:rPr sz="4800" dirty="0"/>
              <a:t> con la </a:t>
            </a:r>
            <a:r>
              <a:rPr sz="4800" dirty="0" err="1"/>
              <a:t>legge</a:t>
            </a:r>
            <a:r>
              <a:rPr sz="4800" dirty="0"/>
              <a:t> </a:t>
            </a:r>
            <a:r>
              <a:rPr sz="4800" dirty="0" err="1"/>
              <a:t>di</a:t>
            </a:r>
            <a:r>
              <a:rPr sz="4800" dirty="0"/>
              <a:t> </a:t>
            </a:r>
            <a:endParaRPr lang="it-IT" sz="4800" dirty="0" smtClean="0"/>
          </a:p>
          <a:p>
            <a:pPr defTabSz="1225296">
              <a:spcBef>
                <a:spcPts val="1300"/>
              </a:spcBef>
              <a:buSzPct val="100000"/>
              <a:buFont typeface="Arial"/>
              <a:buChar char="•"/>
              <a:defRPr sz="3752"/>
            </a:pPr>
            <a:r>
              <a:rPr sz="4800" dirty="0" err="1" smtClean="0"/>
              <a:t>conversione</a:t>
            </a:r>
            <a:r>
              <a:rPr sz="4800" dirty="0" smtClean="0"/>
              <a:t> </a:t>
            </a:r>
            <a:r>
              <a:rPr sz="4800" dirty="0"/>
              <a:t>8 </a:t>
            </a:r>
            <a:r>
              <a:rPr sz="4800" dirty="0" err="1"/>
              <a:t>novembre</a:t>
            </a:r>
            <a:r>
              <a:rPr sz="4800" dirty="0"/>
              <a:t> 2012, n. </a:t>
            </a:r>
            <a:r>
              <a:rPr sz="4800" dirty="0" smtClean="0"/>
              <a:t>189,GU </a:t>
            </a:r>
            <a:r>
              <a:rPr sz="4800" dirty="0"/>
              <a:t>n.263 del 10 </a:t>
            </a:r>
            <a:r>
              <a:rPr sz="4800" dirty="0" err="1"/>
              <a:t>novembre</a:t>
            </a:r>
            <a:r>
              <a:rPr sz="4800" dirty="0"/>
              <a:t> 2012).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1158</Words>
  <Application>Microsoft Office PowerPoint</Application>
  <PresentationFormat>Personalizzato</PresentationFormat>
  <Paragraphs>281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New_Template3</vt:lpstr>
      <vt:lpstr>IL Modello organizzativo Gennaro De Nardo</vt:lpstr>
      <vt:lpstr>AFT - UCCP</vt:lpstr>
      <vt:lpstr>A.I.R. PONTE Calabria 2017  DCA N.65/2018</vt:lpstr>
      <vt:lpstr>AFT    Aggregazioni Funzionali Territoriali</vt:lpstr>
      <vt:lpstr>UCCP - Unità Complesse Cure Primarie</vt:lpstr>
      <vt:lpstr>UCCP - Unità Complesse Cure Primarie</vt:lpstr>
      <vt:lpstr>Diapositiva 7</vt:lpstr>
      <vt:lpstr>TAVOLA  ROTONDA RUOLO UNICO ED ORGANIZZAZIONE DEL LAVORO IN MEDICINA GENERALE  L’ ESPERIENZA  DELL’ UCCP  DI  CATANZARO</vt:lpstr>
      <vt:lpstr>Sperimentazione UCCP-ASP CZ</vt:lpstr>
      <vt:lpstr>Diapositiva 10</vt:lpstr>
      <vt:lpstr>Diapositiva 11</vt:lpstr>
      <vt:lpstr>Vantaggi</vt:lpstr>
      <vt:lpstr>Criticità</vt:lpstr>
      <vt:lpstr>Tanto   ….   con   “non molto”   ….</vt:lpstr>
      <vt:lpstr>Diapositiva 15</vt:lpstr>
      <vt:lpstr>Tanto   ….   con   “non molto”   ….</vt:lpstr>
      <vt:lpstr>Codici bianchi erogati 2014-2016</vt:lpstr>
      <vt:lpstr>Codici bianchi</vt:lpstr>
      <vt:lpstr>Codici bianchi 2014-2018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Modello organizzativo- Gennaro De Nardo</dc:title>
  <cp:lastModifiedBy>user</cp:lastModifiedBy>
  <cp:revision>71</cp:revision>
  <dcterms:modified xsi:type="dcterms:W3CDTF">2018-11-17T06:32:24Z</dcterms:modified>
</cp:coreProperties>
</file>