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29"/>
  </p:notesMasterIdLst>
  <p:sldIdLst>
    <p:sldId id="279" r:id="rId3"/>
    <p:sldId id="257" r:id="rId4"/>
    <p:sldId id="258" r:id="rId5"/>
    <p:sldId id="259" r:id="rId6"/>
    <p:sldId id="260" r:id="rId7"/>
    <p:sldId id="261" r:id="rId8"/>
    <p:sldId id="262" r:id="rId9"/>
    <p:sldId id="264" r:id="rId10"/>
    <p:sldId id="265" r:id="rId11"/>
    <p:sldId id="266" r:id="rId12"/>
    <p:sldId id="263" r:id="rId13"/>
    <p:sldId id="267" r:id="rId14"/>
    <p:sldId id="268" r:id="rId15"/>
    <p:sldId id="269" r:id="rId16"/>
    <p:sldId id="270" r:id="rId17"/>
    <p:sldId id="271" r:id="rId18"/>
    <p:sldId id="272" r:id="rId19"/>
    <p:sldId id="277" r:id="rId20"/>
    <p:sldId id="273" r:id="rId21"/>
    <p:sldId id="285" r:id="rId22"/>
    <p:sldId id="280" r:id="rId23"/>
    <p:sldId id="281" r:id="rId24"/>
    <p:sldId id="282" r:id="rId25"/>
    <p:sldId id="283" r:id="rId26"/>
    <p:sldId id="284" r:id="rId27"/>
    <p:sldId id="274" r:id="rId2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94B127-5769-44E3-9809-E5C57371F7E8}" type="datetimeFigureOut">
              <a:rPr lang="it-IT" smtClean="0"/>
              <a:t>11/11/2018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D3534-D150-4DE0-9601-F76C3DC362F2}" type="slidenum">
              <a:rPr lang="it-IT" smtClean="0"/>
              <a:t>‹N›</a:t>
            </a:fld>
            <a:endParaRPr lang="it-IT"/>
          </a:p>
        </p:txBody>
      </p:sp>
    </p:spTree>
    <p:extLst>
      <p:ext uri="{BB962C8B-B14F-4D97-AF65-F5344CB8AC3E}">
        <p14:creationId xmlns:p14="http://schemas.microsoft.com/office/powerpoint/2010/main" val="1477329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o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grpSp>
        <p:nvGrpSpPr>
          <p:cNvPr id="2" name="Gruppo 1"/>
          <p:cNvGrpSpPr/>
          <p:nvPr/>
        </p:nvGrpSpPr>
        <p:grpSpPr>
          <a:xfrm>
            <a:off x="-3765" y="4953000"/>
            <a:ext cx="9147765"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fld id="{07804EAB-DB6E-4C41-ADF5-0B218CADC1D4}" type="datetime1">
              <a:rPr lang="it-IT" smtClean="0"/>
              <a:t>11/11/2018</a:t>
            </a:fld>
            <a:endParaRPr lang="it-IT"/>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endParaRPr lang="it-IT"/>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fld id="{A3D62A1C-77C1-4326-AF33-0AC270094006}"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1481329"/>
            <a:ext cx="8229600" cy="438607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A0315701-08F3-4175-AB9E-F1CF76F913C7}" type="datetime1">
              <a:rPr lang="it-IT" smtClean="0"/>
              <a:t>11/11/2018</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A3D62A1C-77C1-4326-AF33-0AC270094006}"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41"/>
            <a:ext cx="6324600" cy="5592760"/>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927A2CF0-9553-46CF-8156-C840C79413ED}" type="datetime1">
              <a:rPr lang="it-IT" smtClean="0"/>
              <a:t>11/11/2018</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A3D62A1C-77C1-4326-AF33-0AC270094006}" type="slidenum">
              <a:rPr lang="it-IT" smtClean="0"/>
              <a:t>‹N›</a:t>
            </a:fld>
            <a:endParaRPr lang="it-IT"/>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4CE3165-E4FA-4D21-8BB0-07CA3218A2D7}" type="datetimeFigureOut">
              <a:rPr lang="it-IT" smtClean="0">
                <a:solidFill>
                  <a:prstClr val="black">
                    <a:tint val="75000"/>
                  </a:prstClr>
                </a:solidFill>
              </a:rPr>
              <a:pPr/>
              <a:t>11/11/2018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EF2C86A9-AF4D-4E9E-8FFF-CD9ECD93C606}"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994710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4CE3165-E4FA-4D21-8BB0-07CA3218A2D7}" type="datetimeFigureOut">
              <a:rPr lang="it-IT" smtClean="0">
                <a:solidFill>
                  <a:prstClr val="black">
                    <a:tint val="75000"/>
                  </a:prstClr>
                </a:solidFill>
              </a:rPr>
              <a:pPr/>
              <a:t>11/11/2018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EF2C86A9-AF4D-4E9E-8FFF-CD9ECD93C606}"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919298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7" y="1709738"/>
            <a:ext cx="78867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623887"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24CE3165-E4FA-4D21-8BB0-07CA3218A2D7}" type="datetimeFigureOut">
              <a:rPr lang="it-IT" smtClean="0">
                <a:solidFill>
                  <a:prstClr val="black">
                    <a:tint val="75000"/>
                  </a:prstClr>
                </a:solidFill>
              </a:rPr>
              <a:pPr/>
              <a:t>11/11/2018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EF2C86A9-AF4D-4E9E-8FFF-CD9ECD93C606}"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6217483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286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291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4CE3165-E4FA-4D21-8BB0-07CA3218A2D7}" type="datetimeFigureOut">
              <a:rPr lang="it-IT" smtClean="0">
                <a:solidFill>
                  <a:prstClr val="black">
                    <a:tint val="75000"/>
                  </a:prstClr>
                </a:solidFill>
              </a:rPr>
              <a:pPr/>
              <a:t>11/11/2018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EF2C86A9-AF4D-4E9E-8FFF-CD9ECD93C606}"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6611317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29841" y="365126"/>
            <a:ext cx="78867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629842" y="2505075"/>
            <a:ext cx="3868340"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4629150" y="2505075"/>
            <a:ext cx="3887391"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4CE3165-E4FA-4D21-8BB0-07CA3218A2D7}" type="datetimeFigureOut">
              <a:rPr lang="it-IT" smtClean="0">
                <a:solidFill>
                  <a:prstClr val="black">
                    <a:tint val="75000"/>
                  </a:prstClr>
                </a:solidFill>
              </a:rPr>
              <a:pPr/>
              <a:t>11/11/2018</a:t>
            </a:fld>
            <a:endParaRPr lang="it-IT">
              <a:solidFill>
                <a:prstClr val="black">
                  <a:tint val="75000"/>
                </a:prstClr>
              </a:solidFill>
            </a:endParaRPr>
          </a:p>
        </p:txBody>
      </p:sp>
      <p:sp>
        <p:nvSpPr>
          <p:cNvPr id="8" name="Segnaposto piè di pagina 7"/>
          <p:cNvSpPr>
            <a:spLocks noGrp="1"/>
          </p:cNvSpPr>
          <p:nvPr>
            <p:ph type="ftr" sz="quarter" idx="11"/>
          </p:nvPr>
        </p:nvSpPr>
        <p:spPr/>
        <p:txBody>
          <a:bodyPr/>
          <a:lstStyle/>
          <a:p>
            <a:endParaRPr lang="it-IT">
              <a:solidFill>
                <a:prstClr val="black">
                  <a:tint val="75000"/>
                </a:prstClr>
              </a:solidFill>
            </a:endParaRPr>
          </a:p>
        </p:txBody>
      </p:sp>
      <p:sp>
        <p:nvSpPr>
          <p:cNvPr id="9" name="Segnaposto numero diapositiva 8"/>
          <p:cNvSpPr>
            <a:spLocks noGrp="1"/>
          </p:cNvSpPr>
          <p:nvPr>
            <p:ph type="sldNum" sz="quarter" idx="12"/>
          </p:nvPr>
        </p:nvSpPr>
        <p:spPr/>
        <p:txBody>
          <a:bodyPr/>
          <a:lstStyle/>
          <a:p>
            <a:fld id="{EF2C86A9-AF4D-4E9E-8FFF-CD9ECD93C606}"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7757124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4CE3165-E4FA-4D21-8BB0-07CA3218A2D7}" type="datetimeFigureOut">
              <a:rPr lang="it-IT" smtClean="0">
                <a:solidFill>
                  <a:prstClr val="black">
                    <a:tint val="75000"/>
                  </a:prstClr>
                </a:solidFill>
              </a:rPr>
              <a:pPr/>
              <a:t>11/11/2018</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p:cNvSpPr>
            <a:spLocks noGrp="1"/>
          </p:cNvSpPr>
          <p:nvPr>
            <p:ph type="sldNum" sz="quarter" idx="12"/>
          </p:nvPr>
        </p:nvSpPr>
        <p:spPr/>
        <p:txBody>
          <a:bodyPr/>
          <a:lstStyle/>
          <a:p>
            <a:fld id="{EF2C86A9-AF4D-4E9E-8FFF-CD9ECD93C606}"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0932585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4CE3165-E4FA-4D21-8BB0-07CA3218A2D7}" type="datetimeFigureOut">
              <a:rPr lang="it-IT" smtClean="0">
                <a:solidFill>
                  <a:prstClr val="black">
                    <a:tint val="75000"/>
                  </a:prstClr>
                </a:solidFill>
              </a:rPr>
              <a:pPr/>
              <a:t>11/11/2018</a:t>
            </a:fld>
            <a:endParaRPr lang="it-IT">
              <a:solidFill>
                <a:prstClr val="black">
                  <a:tint val="75000"/>
                </a:prstClr>
              </a:solidFill>
            </a:endParaRPr>
          </a:p>
        </p:txBody>
      </p:sp>
      <p:sp>
        <p:nvSpPr>
          <p:cNvPr id="3" name="Segnaposto piè di pagina 2"/>
          <p:cNvSpPr>
            <a:spLocks noGrp="1"/>
          </p:cNvSpPr>
          <p:nvPr>
            <p:ph type="ftr" sz="quarter" idx="11"/>
          </p:nvPr>
        </p:nvSpPr>
        <p:spPr/>
        <p:txBody>
          <a:bodyPr/>
          <a:lstStyle/>
          <a:p>
            <a:endParaRPr lang="it-IT">
              <a:solidFill>
                <a:prstClr val="black">
                  <a:tint val="75000"/>
                </a:prstClr>
              </a:solidFill>
            </a:endParaRPr>
          </a:p>
        </p:txBody>
      </p:sp>
      <p:sp>
        <p:nvSpPr>
          <p:cNvPr id="4" name="Segnaposto numero diapositiva 3"/>
          <p:cNvSpPr>
            <a:spLocks noGrp="1"/>
          </p:cNvSpPr>
          <p:nvPr>
            <p:ph type="sldNum" sz="quarter" idx="12"/>
          </p:nvPr>
        </p:nvSpPr>
        <p:spPr/>
        <p:txBody>
          <a:bodyPr/>
          <a:lstStyle/>
          <a:p>
            <a:fld id="{EF2C86A9-AF4D-4E9E-8FFF-CD9ECD93C606}"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7377117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24CE3165-E4FA-4D21-8BB0-07CA3218A2D7}" type="datetimeFigureOut">
              <a:rPr lang="it-IT" smtClean="0">
                <a:solidFill>
                  <a:prstClr val="black">
                    <a:tint val="75000"/>
                  </a:prstClr>
                </a:solidFill>
              </a:rPr>
              <a:pPr/>
              <a:t>11/11/2018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EF2C86A9-AF4D-4E9E-8FFF-CD9ECD93C606}"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33253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666EC688-5B1E-4AA2-B0D0-F4717D497B3C}" type="datetime1">
              <a:rPr lang="it-IT" smtClean="0"/>
              <a:t>11/11/2018</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A3D62A1C-77C1-4326-AF33-0AC270094006}" type="slidenum">
              <a:rPr lang="it-IT" smtClean="0"/>
              <a:t>‹N›</a:t>
            </a:fld>
            <a:endParaRPr lang="it-IT"/>
          </a:p>
        </p:txBody>
      </p:sp>
      <p:sp>
        <p:nvSpPr>
          <p:cNvPr id="7" name="Titolo 6"/>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24CE3165-E4FA-4D21-8BB0-07CA3218A2D7}" type="datetimeFigureOut">
              <a:rPr lang="it-IT" smtClean="0">
                <a:solidFill>
                  <a:prstClr val="black">
                    <a:tint val="75000"/>
                  </a:prstClr>
                </a:solidFill>
              </a:rPr>
              <a:pPr/>
              <a:t>11/11/2018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EF2C86A9-AF4D-4E9E-8FFF-CD9ECD93C606}"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6089861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4CE3165-E4FA-4D21-8BB0-07CA3218A2D7}" type="datetimeFigureOut">
              <a:rPr lang="it-IT" smtClean="0">
                <a:solidFill>
                  <a:prstClr val="black">
                    <a:tint val="75000"/>
                  </a:prstClr>
                </a:solidFill>
              </a:rPr>
              <a:pPr/>
              <a:t>11/11/2018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EF2C86A9-AF4D-4E9E-8FFF-CD9ECD93C606}"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5646816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365125"/>
            <a:ext cx="1971675"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28650" y="365125"/>
            <a:ext cx="5800725"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4CE3165-E4FA-4D21-8BB0-07CA3218A2D7}" type="datetimeFigureOut">
              <a:rPr lang="it-IT" smtClean="0">
                <a:solidFill>
                  <a:prstClr val="black">
                    <a:tint val="75000"/>
                  </a:prstClr>
                </a:solidFill>
              </a:rPr>
              <a:pPr/>
              <a:t>11/11/2018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EF2C86A9-AF4D-4E9E-8FFF-CD9ECD93C606}"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883726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B76D3DFA-71BA-445E-B876-4981BA5D9B6E}" type="datetime1">
              <a:rPr lang="it-IT" smtClean="0"/>
              <a:t>11/11/2018</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A3D62A1C-77C1-4326-AF33-0AC270094006}" type="slidenum">
              <a:rPr lang="it-IT" smtClean="0"/>
              <a:t>‹N›</a:t>
            </a:fld>
            <a:endParaRPr lang="it-IT"/>
          </a:p>
        </p:txBody>
      </p:sp>
      <p:sp>
        <p:nvSpPr>
          <p:cNvPr id="7" name="Gallon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Gallon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B0760BF7-BBE0-4671-92C9-48F6D727951F}" type="datetime1">
              <a:rPr lang="it-IT" smtClean="0"/>
              <a:t>11/11/2018</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A3D62A1C-77C1-4326-AF33-0AC270094006}" type="slidenum">
              <a:rPr lang="it-IT" smtClean="0"/>
              <a:t>‹N›</a:t>
            </a:fld>
            <a:endParaRPr lang="it-IT"/>
          </a:p>
        </p:txBody>
      </p:sp>
      <p:sp>
        <p:nvSpPr>
          <p:cNvPr id="8" name="Titolo 7"/>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6038A000-CD74-4DFD-93ED-D016973AF1B0}" type="datetime1">
              <a:rPr lang="it-IT" smtClean="0"/>
              <a:t>11/11/2018</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A3D62A1C-77C1-4326-AF33-0AC270094006}"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extLst/>
          </a:lstStyle>
          <a:p>
            <a:fld id="{3702D924-3994-4105-A355-92473F8AE85A}" type="datetime1">
              <a:rPr lang="it-IT" smtClean="0"/>
              <a:t>11/11/2018</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A3D62A1C-77C1-4326-AF33-0AC270094006}" type="slidenum">
              <a:rPr lang="it-IT" smtClean="0"/>
              <a:t>‹N›</a:t>
            </a:fld>
            <a:endParaRPr lang="it-IT"/>
          </a:p>
        </p:txBody>
      </p:sp>
      <p:sp>
        <p:nvSpPr>
          <p:cNvPr id="6" name="Titolo 5"/>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5A93B4B3-1431-4E8F-BF38-C4FF22B96A7E}" type="datetime1">
              <a:rPr lang="it-IT" smtClean="0"/>
              <a:t>11/11/2018</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A3D62A1C-77C1-4326-AF33-0AC27009400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a:xfrm>
            <a:off x="6727032" y="6407944"/>
            <a:ext cx="1920240" cy="365760"/>
          </a:xfrm>
        </p:spPr>
        <p:txBody>
          <a:bodyPr/>
          <a:lstStyle>
            <a:extLst/>
          </a:lstStyle>
          <a:p>
            <a:fld id="{70BEE3D5-1324-4219-B828-EC07C5028D2E}" type="datetime1">
              <a:rPr lang="it-IT" smtClean="0"/>
              <a:t>11/11/2018</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A3D62A1C-77C1-4326-AF33-0AC270094006}"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smtClean="0"/>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fld id="{24F2C02F-B291-46C5-A399-F5117578AA6A}" type="datetime1">
              <a:rPr lang="it-IT" smtClean="0"/>
              <a:t>11/11/2018</a:t>
            </a:fld>
            <a:endParaRPr lang="it-IT"/>
          </a:p>
        </p:txBody>
      </p:sp>
      <p:sp>
        <p:nvSpPr>
          <p:cNvPr id="6" name="Segnaposto piè di pagina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t-IT"/>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fld id="{A3D62A1C-77C1-4326-AF33-0AC270094006}" type="slidenum">
              <a:rPr lang="it-IT" smtClean="0"/>
              <a:t>‹N›</a:t>
            </a:fld>
            <a:endParaRPr lang="it-IT"/>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smtClean="0"/>
              <a:t>Fare clic per modificare lo stile del titolo</a:t>
            </a:r>
            <a:endParaRPr kumimoji="0" lang="en-US"/>
          </a:p>
        </p:txBody>
      </p:sp>
      <p:sp>
        <p:nvSpPr>
          <p:cNvPr id="8" name="Figura a mano libera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igura a mano libera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olo rettango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ttore 1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Gallon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igura a mano libera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olo rettango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27A2CF0-9553-46CF-8156-C840C79413ED}" type="datetime1">
              <a:rPr lang="it-IT" smtClean="0"/>
              <a:t>11/11/2018</a:t>
            </a:fld>
            <a:endParaRPr lang="it-IT"/>
          </a:p>
        </p:txBody>
      </p:sp>
      <p:sp>
        <p:nvSpPr>
          <p:cNvPr id="22" name="Segnaposto piè di pa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t-IT"/>
          </a:p>
        </p:txBody>
      </p:sp>
      <p:sp>
        <p:nvSpPr>
          <p:cNvPr id="18" name="Segnaposto numero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3D62A1C-77C1-4326-AF33-0AC270094006}"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CE3165-E4FA-4D21-8BB0-07CA3218A2D7}" type="datetimeFigureOut">
              <a:rPr lang="it-IT" smtClean="0">
                <a:solidFill>
                  <a:prstClr val="black">
                    <a:tint val="75000"/>
                  </a:prstClr>
                </a:solidFill>
              </a:rPr>
              <a:pPr/>
              <a:t>11/11/2018</a:t>
            </a:fld>
            <a:endParaRPr lang="it-IT">
              <a:solidFill>
                <a:prstClr val="black">
                  <a:tint val="75000"/>
                </a:prstClr>
              </a:solidFill>
            </a:endParaRPr>
          </a:p>
        </p:txBody>
      </p:sp>
      <p:sp>
        <p:nvSpPr>
          <p:cNvPr id="5" name="Segnaposto piè di pa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solidFill>
                <a:prstClr val="black">
                  <a:tint val="75000"/>
                </a:prstClr>
              </a:solidFill>
            </a:endParaRPr>
          </a:p>
        </p:txBody>
      </p:sp>
      <p:sp>
        <p:nvSpPr>
          <p:cNvPr id="6" name="Segnaposto numero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2C86A9-AF4D-4E9E-8FFF-CD9ECD93C606}"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05021924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75000"/>
              </a:schemeClr>
            </a:gs>
            <a:gs pos="83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1026" name="Picture 2" descr="Risultati immagini per fimmg calabr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5" y="350100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4" descr="Risultati immagini per fimmg calabr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 name="AutoShape 6" descr="Risultati immagini per fimmg calabri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975" y="317821"/>
            <a:ext cx="6377325" cy="2670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asellaDiTesto 5"/>
          <p:cNvSpPr txBox="1"/>
          <p:nvPr/>
        </p:nvSpPr>
        <p:spPr>
          <a:xfrm>
            <a:off x="2987824" y="3140968"/>
            <a:ext cx="6109744" cy="1754326"/>
          </a:xfrm>
          <a:prstGeom prst="rect">
            <a:avLst/>
          </a:prstGeom>
          <a:noFill/>
        </p:spPr>
        <p:txBody>
          <a:bodyPr wrap="square" rtlCol="0">
            <a:spAutoFit/>
          </a:bodyPr>
          <a:lstStyle/>
          <a:p>
            <a:r>
              <a:rPr lang="it-IT" sz="3600" b="1" dirty="0" smtClean="0">
                <a:solidFill>
                  <a:schemeClr val="tx2">
                    <a:lumMod val="50000"/>
                  </a:schemeClr>
                </a:solidFill>
                <a:latin typeface="Batang" pitchFamily="18" charset="-127"/>
                <a:ea typeface="Batang" pitchFamily="18" charset="-127"/>
              </a:rPr>
              <a:t>L’AIR e la Riorganizzazione delle cure primarie nella Regione Calabria</a:t>
            </a:r>
            <a:endParaRPr lang="it-IT" sz="3600" b="1" dirty="0">
              <a:solidFill>
                <a:schemeClr val="tx2">
                  <a:lumMod val="50000"/>
                </a:schemeClr>
              </a:solidFill>
              <a:latin typeface="Batang" pitchFamily="18" charset="-127"/>
              <a:ea typeface="Batang" pitchFamily="18" charset="-127"/>
            </a:endParaRPr>
          </a:p>
        </p:txBody>
      </p:sp>
      <p:sp>
        <p:nvSpPr>
          <p:cNvPr id="7" name="CasellaDiTesto 6"/>
          <p:cNvSpPr txBox="1"/>
          <p:nvPr/>
        </p:nvSpPr>
        <p:spPr>
          <a:xfrm>
            <a:off x="155575" y="6003731"/>
            <a:ext cx="4052224" cy="461665"/>
          </a:xfrm>
          <a:prstGeom prst="rect">
            <a:avLst/>
          </a:prstGeom>
          <a:noFill/>
        </p:spPr>
        <p:txBody>
          <a:bodyPr wrap="square" rtlCol="0">
            <a:spAutoFit/>
          </a:bodyPr>
          <a:lstStyle/>
          <a:p>
            <a:r>
              <a:rPr lang="it-IT" sz="2400" b="1" dirty="0" smtClean="0"/>
              <a:t>17 NOVEMBRE 2018</a:t>
            </a:r>
            <a:endParaRPr lang="it-IT" sz="2400" b="1" dirty="0"/>
          </a:p>
        </p:txBody>
      </p:sp>
      <p:sp>
        <p:nvSpPr>
          <p:cNvPr id="8" name="CasellaDiTesto 7"/>
          <p:cNvSpPr txBox="1"/>
          <p:nvPr/>
        </p:nvSpPr>
        <p:spPr>
          <a:xfrm>
            <a:off x="4932040" y="5434344"/>
            <a:ext cx="3744416" cy="1138773"/>
          </a:xfrm>
          <a:prstGeom prst="rect">
            <a:avLst/>
          </a:prstGeom>
          <a:noFill/>
        </p:spPr>
        <p:txBody>
          <a:bodyPr wrap="square" rtlCol="0">
            <a:spAutoFit/>
          </a:bodyPr>
          <a:lstStyle/>
          <a:p>
            <a:r>
              <a:rPr lang="it-IT" sz="2800" b="1" dirty="0" smtClean="0"/>
              <a:t>Dott. Giuseppe </a:t>
            </a:r>
            <a:r>
              <a:rPr lang="it-IT" sz="2800" b="1" dirty="0" err="1" smtClean="0"/>
              <a:t>Varrina</a:t>
            </a:r>
            <a:endParaRPr lang="it-IT" sz="2800" b="1" dirty="0" smtClean="0"/>
          </a:p>
          <a:p>
            <a:r>
              <a:rPr lang="it-IT" sz="2000" b="1" dirty="0" smtClean="0"/>
              <a:t>Segretario FIMMG Regione Calabria </a:t>
            </a:r>
            <a:endParaRPr lang="it-IT" sz="2000" b="1" dirty="0"/>
          </a:p>
        </p:txBody>
      </p:sp>
    </p:spTree>
    <p:extLst>
      <p:ext uri="{BB962C8B-B14F-4D97-AF65-F5344CB8AC3E}">
        <p14:creationId xmlns:p14="http://schemas.microsoft.com/office/powerpoint/2010/main" val="4246285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16632"/>
            <a:ext cx="8496944" cy="6597352"/>
          </a:xfrm>
        </p:spPr>
        <p:txBody>
          <a:bodyPr>
            <a:normAutofit fontScale="77500" lnSpcReduction="20000"/>
          </a:bodyPr>
          <a:lstStyle/>
          <a:p>
            <a:pPr marL="0" indent="0" algn="ctr">
              <a:buNone/>
            </a:pPr>
            <a:r>
              <a:rPr lang="it-IT" sz="5900" b="1" dirty="0" smtClean="0">
                <a:solidFill>
                  <a:srgbClr val="FF0000"/>
                </a:solidFill>
              </a:rPr>
              <a:t>Compiti delle AFT</a:t>
            </a:r>
          </a:p>
          <a:p>
            <a:r>
              <a:rPr lang="it-IT" dirty="0" smtClean="0"/>
              <a:t>assistere la popolazione in carico ai MMG ; </a:t>
            </a:r>
          </a:p>
          <a:p>
            <a:r>
              <a:rPr lang="it-IT" dirty="0" smtClean="0"/>
              <a:t>partecipare alle azioni di sviluppo della medicina d’iniziativa con passaggio dal solo “approccio secondo linee guida ed </a:t>
            </a:r>
            <a:r>
              <a:rPr lang="it-IT" dirty="0" err="1" smtClean="0"/>
              <a:t>evidence</a:t>
            </a:r>
            <a:r>
              <a:rPr lang="it-IT" dirty="0" smtClean="0"/>
              <a:t> e </a:t>
            </a:r>
            <a:r>
              <a:rPr lang="it-IT" dirty="0" err="1" smtClean="0"/>
              <a:t>based</a:t>
            </a:r>
            <a:r>
              <a:rPr lang="it-IT" dirty="0" smtClean="0"/>
              <a:t> medicine ad un “approccio di presa in carico </a:t>
            </a:r>
            <a:r>
              <a:rPr lang="it-IT" dirty="0" err="1" smtClean="0"/>
              <a:t>personalizzzata</a:t>
            </a:r>
            <a:r>
              <a:rPr lang="it-IT" dirty="0" smtClean="0"/>
              <a:t>”; </a:t>
            </a:r>
          </a:p>
          <a:p>
            <a:r>
              <a:rPr lang="it-IT" dirty="0" smtClean="0"/>
              <a:t>partecipare ed implementare le attività di prevenzione </a:t>
            </a:r>
          </a:p>
          <a:p>
            <a:r>
              <a:rPr lang="it-IT" dirty="0" smtClean="0"/>
              <a:t>assicurare il ricorso alla dematerializzazione della ricetta ed il continuo aggiornamento della scheda sanitaria individuale;</a:t>
            </a:r>
          </a:p>
          <a:p>
            <a:r>
              <a:rPr lang="it-IT" dirty="0" smtClean="0"/>
              <a:t>garantire la partecipazione ai progetti aziendali relativi alla gestione dei pazienti cronici e fragili</a:t>
            </a:r>
          </a:p>
          <a:p>
            <a:r>
              <a:rPr lang="it-IT" dirty="0" smtClean="0"/>
              <a:t>assicurare l’adesione alle iniziative per il miglioramento dell’appropriatezza prescrittiva e per </a:t>
            </a:r>
            <a:r>
              <a:rPr lang="it-IT" b="1" dirty="0" smtClean="0"/>
              <a:t>la riduzione degli accessi impropri al Pronto Soccorso;</a:t>
            </a:r>
          </a:p>
          <a:p>
            <a:r>
              <a:rPr lang="it-IT" dirty="0" smtClean="0"/>
              <a:t>partecipare obbligatoriamente al processo di </a:t>
            </a:r>
            <a:r>
              <a:rPr lang="it-IT" dirty="0" err="1" smtClean="0"/>
              <a:t>budgeting</a:t>
            </a:r>
            <a:r>
              <a:rPr lang="it-IT" dirty="0" smtClean="0"/>
              <a:t> distrettuale</a:t>
            </a:r>
          </a:p>
          <a:p>
            <a:r>
              <a:rPr lang="it-IT" dirty="0" smtClean="0"/>
              <a:t>partecipare alle attività di valutazione multidimensionale finalizzata alla predisposizione dei Piani Assistenziali Individualizzati (PAI) integrati sociosanitari; </a:t>
            </a:r>
          </a:p>
          <a:p>
            <a:r>
              <a:rPr lang="it-IT" dirty="0" smtClean="0"/>
              <a:t>partecipare a programmi di aggiornamento/formazione e a progetti di ricerca concordati con il Distretto e coerenti con la programmazione regionale e aziendale.</a:t>
            </a:r>
          </a:p>
          <a:p>
            <a:pPr marL="0" indent="0">
              <a:buNone/>
            </a:pP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10</a:t>
            </a:fld>
            <a:endParaRPr lang="it-IT"/>
          </a:p>
        </p:txBody>
      </p:sp>
    </p:spTree>
    <p:extLst>
      <p:ext uri="{BB962C8B-B14F-4D97-AF65-F5344CB8AC3E}">
        <p14:creationId xmlns:p14="http://schemas.microsoft.com/office/powerpoint/2010/main" val="265497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760640"/>
          </a:xfrm>
        </p:spPr>
        <p:txBody>
          <a:bodyPr>
            <a:normAutofit fontScale="77500" lnSpcReduction="20000"/>
          </a:bodyPr>
          <a:lstStyle/>
          <a:p>
            <a:pPr marL="0" indent="0" algn="ctr">
              <a:buNone/>
            </a:pPr>
            <a:r>
              <a:rPr lang="it-IT" sz="4600" b="1" dirty="0" smtClean="0">
                <a:solidFill>
                  <a:srgbClr val="FF0000"/>
                </a:solidFill>
              </a:rPr>
              <a:t>Composizione delle AFT</a:t>
            </a:r>
          </a:p>
          <a:p>
            <a:pPr marL="0" indent="0" algn="ctr">
              <a:buNone/>
            </a:pPr>
            <a:endParaRPr lang="it-IT" sz="1700" b="1" dirty="0" smtClean="0">
              <a:solidFill>
                <a:srgbClr val="FF0000"/>
              </a:solidFill>
            </a:endParaRPr>
          </a:p>
          <a:p>
            <a:pPr marL="0" indent="0">
              <a:buNone/>
            </a:pPr>
            <a:r>
              <a:rPr lang="it-IT" dirty="0" smtClean="0"/>
              <a:t>L’AFT di medicina generale:</a:t>
            </a:r>
          </a:p>
          <a:p>
            <a:r>
              <a:rPr lang="it-IT" dirty="0" smtClean="0"/>
              <a:t>è composta da medici di Assistenza Primaria e da medici di Continuità Assistenziale a completamento orario che sono obbligati ad aderire alla forma associativa;</a:t>
            </a:r>
          </a:p>
          <a:p>
            <a:r>
              <a:rPr lang="it-IT" dirty="0" smtClean="0"/>
              <a:t>di norma comprende un numero di medici non inferiore a 12, inclusi i titolari di convenzione a quota oraria, fatte salve situazioni oro-geografiche di alcuni ambiti territoriali rimesse alla valutazione dei comitati permanenti di ogni singola Azienda; di norma è composta dai medici appartenenti al medesimo ambito territoriale. Negli ambiti territoriali più vasti possono essere istituite più AFT secondo criteri individuati a livello aziendale. </a:t>
            </a:r>
          </a:p>
          <a:p>
            <a:r>
              <a:rPr lang="it-IT" dirty="0" smtClean="0"/>
              <a:t>Sono fatte salve , altresì , le Medicina di Gruppo  già esistenti  che possono costituire sede unica di AFT , indipendentemente dal numero dei Medici in Associazione .;</a:t>
            </a:r>
          </a:p>
          <a:p>
            <a:pPr marL="0" indent="0">
              <a:buNone/>
            </a:pPr>
            <a:r>
              <a:rPr lang="it-IT" dirty="0" smtClean="0"/>
              <a:t>Le AFT potranno assumere due diverse connotazioni: AFT in sede pubblica e la AFT in sede autonoma, gestita dai medici.</a:t>
            </a:r>
          </a:p>
          <a:p>
            <a:pPr marL="0" indent="0">
              <a:buNone/>
            </a:pP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11</a:t>
            </a:fld>
            <a:endParaRPr lang="it-IT"/>
          </a:p>
        </p:txBody>
      </p:sp>
    </p:spTree>
    <p:extLst>
      <p:ext uri="{BB962C8B-B14F-4D97-AF65-F5344CB8AC3E}">
        <p14:creationId xmlns:p14="http://schemas.microsoft.com/office/powerpoint/2010/main" val="9869817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397484"/>
            <a:ext cx="8229600" cy="6441579"/>
          </a:xfrm>
        </p:spPr>
        <p:txBody>
          <a:bodyPr>
            <a:normAutofit fontScale="47500" lnSpcReduction="20000"/>
          </a:bodyPr>
          <a:lstStyle/>
          <a:p>
            <a:pPr marL="0" indent="0" algn="ctr">
              <a:buNone/>
            </a:pPr>
            <a:r>
              <a:rPr lang="it-IT" sz="6700" b="1" dirty="0" smtClean="0">
                <a:solidFill>
                  <a:srgbClr val="FF0000"/>
                </a:solidFill>
              </a:rPr>
              <a:t>Definizione di UCCP (Unità Complessa delle cure primarie) </a:t>
            </a:r>
          </a:p>
          <a:p>
            <a:pPr marL="0" indent="0" algn="ctr">
              <a:buNone/>
            </a:pPr>
            <a:endParaRPr lang="it-IT" sz="2500" b="1" dirty="0" smtClean="0">
              <a:solidFill>
                <a:srgbClr val="FF0000"/>
              </a:solidFill>
            </a:endParaRPr>
          </a:p>
          <a:p>
            <a:pPr marL="0" indent="0">
              <a:buNone/>
            </a:pPr>
            <a:r>
              <a:rPr lang="it-IT" sz="3600" dirty="0" smtClean="0"/>
              <a:t>La UCCP è una </a:t>
            </a:r>
            <a:r>
              <a:rPr lang="it-IT" sz="3600" b="1" dirty="0" smtClean="0"/>
              <a:t>forma organizzativa complessa</a:t>
            </a:r>
            <a:r>
              <a:rPr lang="it-IT" sz="3600" dirty="0" smtClean="0"/>
              <a:t>, in continuità con le AFT (comprensive delle postazioni di continuità assistenziale ad esse correlate) ed i Pediatri di Libera Scelta che le compongono, garantendo: </a:t>
            </a:r>
          </a:p>
          <a:p>
            <a:r>
              <a:rPr lang="it-IT" sz="3600" dirty="0" smtClean="0"/>
              <a:t>la fase di accesso/accoglienza al complessivo sistema delle cure primarie in collaborazione con i Punti Unici di Accesso (PUA) e, quindi, assicurando l'integrazione tra i professionisti e gli operatori (sanitari, sociosanitari e sociali), </a:t>
            </a:r>
          </a:p>
          <a:p>
            <a:r>
              <a:rPr lang="it-IT" sz="3600" dirty="0" smtClean="0"/>
              <a:t>la condivisione e l'applicazione dei </a:t>
            </a:r>
            <a:r>
              <a:rPr lang="it-IT" sz="3600" b="1" dirty="0" smtClean="0"/>
              <a:t>PDTA,</a:t>
            </a:r>
          </a:p>
          <a:p>
            <a:r>
              <a:rPr lang="it-IT" sz="3600" dirty="0" smtClean="0"/>
              <a:t>l'autonomia e la responsabilità professionale,</a:t>
            </a:r>
          </a:p>
          <a:p>
            <a:r>
              <a:rPr lang="it-IT" sz="3600" dirty="0" smtClean="0"/>
              <a:t>la valorizzazione delle competenze con chiara definizione dei ruoli e delle responsabilità, </a:t>
            </a:r>
          </a:p>
          <a:p>
            <a:r>
              <a:rPr lang="it-IT" sz="3600" dirty="0" smtClean="0"/>
              <a:t>l’approccio </a:t>
            </a:r>
            <a:r>
              <a:rPr lang="it-IT" sz="3600" b="1" dirty="0" smtClean="0"/>
              <a:t>proattivo e di iniziativa nei confronti dei malati cronici</a:t>
            </a:r>
            <a:r>
              <a:rPr lang="it-IT" sz="3600" dirty="0" smtClean="0"/>
              <a:t>, con particolare riferimento alle cure sanitarie domiciliari; </a:t>
            </a:r>
          </a:p>
          <a:p>
            <a:r>
              <a:rPr lang="it-IT" sz="3600" dirty="0" smtClean="0"/>
              <a:t>la partecipazione responsabile dei Medici di Medicina Generale e dei Pediatri di libera scelta al governo della domanda ed alla organizzazione dei servizi</a:t>
            </a:r>
          </a:p>
          <a:p>
            <a:pPr marL="0" indent="0">
              <a:buNone/>
            </a:pPr>
            <a:endParaRPr lang="it-IT" sz="3600" dirty="0" smtClean="0"/>
          </a:p>
          <a:p>
            <a:pPr marL="0" indent="0">
              <a:buNone/>
            </a:pPr>
            <a:r>
              <a:rPr lang="it-IT" sz="3600" b="1" dirty="0" smtClean="0"/>
              <a:t>All’UCCP</a:t>
            </a:r>
            <a:r>
              <a:rPr lang="it-IT" sz="3600" dirty="0" smtClean="0"/>
              <a:t>, proprio in un’ottica di appropriatezza della risposta a differenti livelli di intensità assistenziale, </a:t>
            </a:r>
            <a:r>
              <a:rPr lang="it-IT" sz="3600" b="1" dirty="0" smtClean="0"/>
              <a:t>compete il trattamento di tutti quei pazienti affetti da patologie croniche </a:t>
            </a:r>
            <a:r>
              <a:rPr lang="it-IT" sz="3600" dirty="0" smtClean="0"/>
              <a:t>in cui la presenza di situazioni di </a:t>
            </a:r>
            <a:r>
              <a:rPr lang="it-IT" sz="3600" dirty="0" err="1" smtClean="0"/>
              <a:t>coomorbilità</a:t>
            </a:r>
            <a:r>
              <a:rPr lang="it-IT" sz="3600" dirty="0" smtClean="0"/>
              <a:t>, fragilità e non-autosufficienza richiede l’adozione di un approccio integrato e multidisciplinare.</a:t>
            </a:r>
          </a:p>
          <a:p>
            <a:pPr marL="0" indent="0">
              <a:buNone/>
            </a:pP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12</a:t>
            </a:fld>
            <a:endParaRPr lang="it-IT"/>
          </a:p>
        </p:txBody>
      </p:sp>
    </p:spTree>
    <p:extLst>
      <p:ext uri="{BB962C8B-B14F-4D97-AF65-F5344CB8AC3E}">
        <p14:creationId xmlns:p14="http://schemas.microsoft.com/office/powerpoint/2010/main" val="2551634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64704"/>
            <a:ext cx="8229600" cy="5361459"/>
          </a:xfrm>
        </p:spPr>
        <p:txBody>
          <a:bodyPr>
            <a:normAutofit/>
          </a:bodyPr>
          <a:lstStyle/>
          <a:p>
            <a:pPr marL="0" indent="0" algn="ctr">
              <a:buNone/>
            </a:pPr>
            <a:r>
              <a:rPr lang="it-IT" b="1" dirty="0" smtClean="0">
                <a:solidFill>
                  <a:srgbClr val="FF0000"/>
                </a:solidFill>
              </a:rPr>
              <a:t>Le UCCP potranno assumere due diverse connotazioni:</a:t>
            </a:r>
          </a:p>
          <a:p>
            <a:pPr marL="514350" indent="-514350">
              <a:buAutoNum type="arabicParenR"/>
            </a:pPr>
            <a:r>
              <a:rPr lang="it-IT" b="1" dirty="0" smtClean="0">
                <a:solidFill>
                  <a:srgbClr val="FF0000"/>
                </a:solidFill>
              </a:rPr>
              <a:t>UCCP in sede pubblica</a:t>
            </a:r>
            <a:r>
              <a:rPr lang="it-IT" dirty="0" smtClean="0"/>
              <a:t>: la sede dell’UCCP, il personale infermieristico e di supporto amministrativo è messo a disposizione dalle ASP </a:t>
            </a:r>
          </a:p>
          <a:p>
            <a:pPr marL="0" indent="0">
              <a:buNone/>
            </a:pPr>
            <a:endParaRPr lang="it-IT" sz="1700" dirty="0" smtClean="0"/>
          </a:p>
          <a:p>
            <a:pPr marL="0" indent="0">
              <a:buNone/>
            </a:pPr>
            <a:r>
              <a:rPr lang="it-IT" b="1" dirty="0" smtClean="0">
                <a:solidFill>
                  <a:srgbClr val="FF0000"/>
                </a:solidFill>
              </a:rPr>
              <a:t>2) UCCP in sede autonoma</a:t>
            </a:r>
            <a:r>
              <a:rPr lang="it-IT" dirty="0" smtClean="0"/>
              <a:t>, gestita dai medici: la sede dell’UCCP, il personale infermieristico e di supporto amministrativo sono messi a disposizione dai medici componenti l’UCCP. </a:t>
            </a: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13</a:t>
            </a:fld>
            <a:endParaRPr lang="it-IT"/>
          </a:p>
        </p:txBody>
      </p:sp>
    </p:spTree>
    <p:extLst>
      <p:ext uri="{BB962C8B-B14F-4D97-AF65-F5344CB8AC3E}">
        <p14:creationId xmlns:p14="http://schemas.microsoft.com/office/powerpoint/2010/main" val="2926864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88640"/>
            <a:ext cx="8892480" cy="6525344"/>
          </a:xfrm>
        </p:spPr>
        <p:txBody>
          <a:bodyPr>
            <a:normAutofit fontScale="62500" lnSpcReduction="20000"/>
          </a:bodyPr>
          <a:lstStyle/>
          <a:p>
            <a:pPr marL="0" indent="0" algn="ctr">
              <a:buNone/>
            </a:pPr>
            <a:r>
              <a:rPr lang="it-IT" sz="5100" b="1" dirty="0" smtClean="0">
                <a:solidFill>
                  <a:srgbClr val="FF0000"/>
                </a:solidFill>
              </a:rPr>
              <a:t>Compiti delle UCCP</a:t>
            </a:r>
          </a:p>
          <a:p>
            <a:pPr marL="0" indent="0" algn="ctr">
              <a:buNone/>
            </a:pPr>
            <a:endParaRPr lang="it-IT" sz="1800" b="1" dirty="0" smtClean="0">
              <a:solidFill>
                <a:srgbClr val="FF0000"/>
              </a:solidFill>
            </a:endParaRPr>
          </a:p>
          <a:p>
            <a:pPr marL="0" indent="0">
              <a:buNone/>
            </a:pPr>
            <a:r>
              <a:rPr lang="it-IT" dirty="0" smtClean="0"/>
              <a:t>Le UCCP hanno come compiti essenziali:</a:t>
            </a:r>
          </a:p>
          <a:p>
            <a:r>
              <a:rPr lang="it-IT" dirty="0" smtClean="0"/>
              <a:t>assistere la popolazione in carico ai MMG che ne fanno parte</a:t>
            </a:r>
          </a:p>
          <a:p>
            <a:r>
              <a:rPr lang="it-IT" dirty="0" smtClean="0"/>
              <a:t>partecipare alle azioni di sviluppo della medicina d’iniziativa </a:t>
            </a:r>
          </a:p>
          <a:p>
            <a:r>
              <a:rPr lang="it-IT" dirty="0" smtClean="0"/>
              <a:t>partecipare ed implementare le attività di prevenzione ( corretti stili di vita, vaccinazioni e screening);</a:t>
            </a:r>
          </a:p>
          <a:p>
            <a:r>
              <a:rPr lang="it-IT" dirty="0" smtClean="0"/>
              <a:t>assicurare il ricorso alla dematerializzazione della ricetta e le relative correlazioni al FSE;</a:t>
            </a:r>
          </a:p>
          <a:p>
            <a:r>
              <a:rPr lang="it-IT" dirty="0" smtClean="0"/>
              <a:t>garantire la partecipazione ai progetti aziendali relativi alla gestione dei pazienti cronici e   fragili, </a:t>
            </a:r>
          </a:p>
          <a:p>
            <a:r>
              <a:rPr lang="it-IT" dirty="0" smtClean="0"/>
              <a:t>assicurare l’adesione alle iniziative per il miglioramento dell’appropriatezza prescrittiva</a:t>
            </a:r>
          </a:p>
          <a:p>
            <a:r>
              <a:rPr lang="it-IT" dirty="0" smtClean="0"/>
              <a:t>partecipare a iniziative di formazione e ricerca, all’organizzazione e valutazione dei percorsi di cura; </a:t>
            </a:r>
          </a:p>
          <a:p>
            <a:r>
              <a:rPr lang="it-IT" dirty="0" smtClean="0"/>
              <a:t>partecipare obbligatoriamente al processo di </a:t>
            </a:r>
            <a:r>
              <a:rPr lang="it-IT" dirty="0" err="1" smtClean="0"/>
              <a:t>budgeting</a:t>
            </a:r>
            <a:r>
              <a:rPr lang="it-IT" dirty="0" smtClean="0"/>
              <a:t> distrettuale  </a:t>
            </a:r>
          </a:p>
          <a:p>
            <a:r>
              <a:rPr lang="it-IT" dirty="0" smtClean="0"/>
              <a:t>partecipare alle attività di valutazione multidimensionale finalizzata alla predisposizione dei Piani Assistenziali Individualizzati (PAI) integrati sociosanitari; </a:t>
            </a:r>
          </a:p>
          <a:p>
            <a:r>
              <a:rPr lang="it-IT" dirty="0" smtClean="0"/>
              <a:t>garantire, in particolar modo nella sede unica dell’UCCP, l’integrazione operativa con gli specialisti ambulatoriali e le altre professionalità che operano nell’ambito dell’assistenza territoriale; </a:t>
            </a:r>
          </a:p>
          <a:p>
            <a:r>
              <a:rPr lang="it-IT" b="1" dirty="0" smtClean="0"/>
              <a:t>perseguire il governo clinico </a:t>
            </a:r>
            <a:r>
              <a:rPr lang="it-IT" dirty="0" smtClean="0"/>
              <a:t>attraverso l’appropriatezza con incontri periodici a carattere di audit organizzativo, nelle quali vengono discusse le performance</a:t>
            </a:r>
          </a:p>
          <a:p>
            <a:pPr marL="0" indent="0">
              <a:buNone/>
            </a:pP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14</a:t>
            </a:fld>
            <a:endParaRPr lang="it-IT"/>
          </a:p>
        </p:txBody>
      </p:sp>
    </p:spTree>
    <p:extLst>
      <p:ext uri="{BB962C8B-B14F-4D97-AF65-F5344CB8AC3E}">
        <p14:creationId xmlns:p14="http://schemas.microsoft.com/office/powerpoint/2010/main" val="70370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92500" lnSpcReduction="20000"/>
          </a:bodyPr>
          <a:lstStyle/>
          <a:p>
            <a:pPr marL="0" indent="0" algn="ctr">
              <a:buNone/>
            </a:pPr>
            <a:r>
              <a:rPr lang="it-IT" sz="3500" b="1" dirty="0" smtClean="0">
                <a:solidFill>
                  <a:srgbClr val="FF0000"/>
                </a:solidFill>
              </a:rPr>
              <a:t>Struttura delle UCCP</a:t>
            </a:r>
          </a:p>
          <a:p>
            <a:pPr marL="0" indent="0" algn="ctr">
              <a:buNone/>
            </a:pPr>
            <a:endParaRPr lang="it-IT" sz="1300" b="1" dirty="0" smtClean="0">
              <a:solidFill>
                <a:srgbClr val="FF0000"/>
              </a:solidFill>
            </a:endParaRPr>
          </a:p>
          <a:p>
            <a:pPr marL="0" indent="0">
              <a:buNone/>
            </a:pPr>
            <a:r>
              <a:rPr lang="it-IT" dirty="0" smtClean="0"/>
              <a:t>Le principali caratteristiche di questa forma associativa sono:</a:t>
            </a:r>
          </a:p>
          <a:p>
            <a:pPr marL="0" indent="0">
              <a:buNone/>
            </a:pPr>
            <a:r>
              <a:rPr lang="it-IT" dirty="0" smtClean="0"/>
              <a:t>•	Bacino di utenza: di norma deve essere costituita per un bacino di utenza fino ad un </a:t>
            </a:r>
            <a:r>
              <a:rPr lang="it-IT" dirty="0" err="1" smtClean="0"/>
              <a:t>max</a:t>
            </a:r>
            <a:r>
              <a:rPr lang="it-IT" dirty="0" smtClean="0"/>
              <a:t> di 60.000 abitanti</a:t>
            </a:r>
          </a:p>
          <a:p>
            <a:pPr marL="0" indent="0">
              <a:buNone/>
            </a:pPr>
            <a:r>
              <a:rPr lang="it-IT" dirty="0" smtClean="0"/>
              <a:t>•	Orari di apertura: viene garantita l'assistenza H24 7/7gg.</a:t>
            </a:r>
          </a:p>
          <a:p>
            <a:pPr marL="0" indent="0">
              <a:buNone/>
            </a:pPr>
            <a:r>
              <a:rPr lang="it-IT" dirty="0" smtClean="0"/>
              <a:t>•	Attività assistenziali: assicura l'integrazione delle cure lungo tutto il continuum assistenziale mediante:</a:t>
            </a:r>
          </a:p>
          <a:p>
            <a:pPr marL="0" indent="0">
              <a:buNone/>
            </a:pPr>
            <a:r>
              <a:rPr lang="it-IT" dirty="0" smtClean="0"/>
              <a:t>o	le prestazioni di competenza del MMG, così come definite nel DPCM 29 novembre 2001 (LEA) e disciplinate negli ACN/AIR per la medicina generale;</a:t>
            </a:r>
          </a:p>
          <a:p>
            <a:pPr marL="0" indent="0">
              <a:buNone/>
            </a:pP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15</a:t>
            </a:fld>
            <a:endParaRPr lang="it-IT"/>
          </a:p>
        </p:txBody>
      </p:sp>
    </p:spTree>
    <p:extLst>
      <p:ext uri="{BB962C8B-B14F-4D97-AF65-F5344CB8AC3E}">
        <p14:creationId xmlns:p14="http://schemas.microsoft.com/office/powerpoint/2010/main" val="19692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332656"/>
            <a:ext cx="8784976" cy="6525344"/>
          </a:xfrm>
        </p:spPr>
        <p:txBody>
          <a:bodyPr>
            <a:normAutofit fontScale="47500" lnSpcReduction="20000"/>
          </a:bodyPr>
          <a:lstStyle/>
          <a:p>
            <a:pPr marL="0" indent="0" algn="ctr">
              <a:buNone/>
            </a:pPr>
            <a:r>
              <a:rPr lang="it-IT" sz="6700" b="1" dirty="0" smtClean="0">
                <a:solidFill>
                  <a:srgbClr val="FF0000"/>
                </a:solidFill>
              </a:rPr>
              <a:t>Requisiti strutturali e tecnologici delle UCCP in sede privata</a:t>
            </a:r>
          </a:p>
          <a:p>
            <a:pPr marL="0" indent="0" algn="ctr">
              <a:buNone/>
            </a:pPr>
            <a:endParaRPr lang="it-IT" sz="1900" b="1" dirty="0" smtClean="0">
              <a:solidFill>
                <a:srgbClr val="FF0000"/>
              </a:solidFill>
            </a:endParaRPr>
          </a:p>
          <a:p>
            <a:pPr marL="514350" indent="-514350">
              <a:buFont typeface="+mj-lt"/>
              <a:buAutoNum type="arabicPeriod"/>
            </a:pPr>
            <a:r>
              <a:rPr lang="it-IT" sz="4000" dirty="0" smtClean="0"/>
              <a:t>L’UCCP ha una sede unica di riferimento dove vengono garantite tutte le attività disciplinate dal presente accordo (con organizzazione, strutturazione e spese a carico dei singoli MMG) , nonché il mantenimento degli studi professionali personali dei singoli MMG, particolarmente utile nei contesti extraurbani e comunque nella fase di avvio della sperimentazione. </a:t>
            </a:r>
          </a:p>
          <a:p>
            <a:pPr marL="514350" indent="-514350">
              <a:buFont typeface="+mj-lt"/>
              <a:buAutoNum type="arabicPeriod"/>
            </a:pPr>
            <a:r>
              <a:rPr lang="it-IT" sz="4000" dirty="0"/>
              <a:t> </a:t>
            </a:r>
            <a:r>
              <a:rPr lang="it-IT" sz="4000" dirty="0" smtClean="0"/>
              <a:t>Le caratteristiche minime strutturali dell’UCCP sono le seguenti:</a:t>
            </a:r>
          </a:p>
          <a:p>
            <a:pPr marL="514350" indent="-514350">
              <a:buFont typeface="+mj-lt"/>
              <a:buAutoNum type="alphaLcParenR"/>
            </a:pPr>
            <a:r>
              <a:rPr lang="it-IT" sz="4000" dirty="0" smtClean="0"/>
              <a:t>almeno due studi medici per l’attività ordinaria (h. 12)</a:t>
            </a:r>
          </a:p>
          <a:p>
            <a:pPr marL="514350" indent="-514350">
              <a:buFont typeface="+mj-lt"/>
              <a:buAutoNum type="alphaLcParenR"/>
            </a:pPr>
            <a:r>
              <a:rPr lang="it-IT" sz="4000" dirty="0"/>
              <a:t> </a:t>
            </a:r>
            <a:r>
              <a:rPr lang="it-IT" sz="4000" dirty="0" smtClean="0"/>
              <a:t>uno studio medico da dedicare alle attività connesse agli ambulatori di patologia </a:t>
            </a:r>
          </a:p>
          <a:p>
            <a:pPr marL="514350" indent="-514350">
              <a:buFont typeface="+mj-lt"/>
              <a:buAutoNum type="alphaLcParenR"/>
            </a:pPr>
            <a:r>
              <a:rPr lang="it-IT" sz="4000" dirty="0"/>
              <a:t> </a:t>
            </a:r>
            <a:r>
              <a:rPr lang="it-IT" sz="4000" dirty="0" smtClean="0"/>
              <a:t>uno studio medico per codici bianchi / continuità assistenziale (h.24)</a:t>
            </a:r>
          </a:p>
          <a:p>
            <a:pPr marL="514350" indent="-514350">
              <a:buFont typeface="+mj-lt"/>
              <a:buAutoNum type="alphaLcParenR"/>
            </a:pPr>
            <a:r>
              <a:rPr lang="it-IT" sz="4000" dirty="0"/>
              <a:t> </a:t>
            </a:r>
            <a:r>
              <a:rPr lang="it-IT" sz="4000" dirty="0" smtClean="0"/>
              <a:t>una sala d’attesa dimensionata in ragione della consistenza degli assistiti che afferiscono all’UCCP; un locale destinato all’attività di accoglienza/accettazione; due aree da adibire  a ripostiglio/archivio; un bagno per disabili destinato all’utenza; un bagno destinato al personale.</a:t>
            </a:r>
          </a:p>
          <a:p>
            <a:pPr marL="0" indent="0" algn="ctr">
              <a:buNone/>
            </a:pPr>
            <a:r>
              <a:rPr lang="it-IT" sz="3600" b="1" dirty="0" smtClean="0"/>
              <a:t>La congruità dei locali sarà comunque oggetto di valutazione preventiva da parte dei competenti uffici aziendali (U.O. Igiene Pubblica – Medico Competente – U.O. SPISAL)</a:t>
            </a:r>
          </a:p>
          <a:p>
            <a:pPr marL="0" indent="0">
              <a:buNone/>
            </a:pP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16</a:t>
            </a:fld>
            <a:endParaRPr lang="it-IT"/>
          </a:p>
        </p:txBody>
      </p:sp>
    </p:spTree>
    <p:extLst>
      <p:ext uri="{BB962C8B-B14F-4D97-AF65-F5344CB8AC3E}">
        <p14:creationId xmlns:p14="http://schemas.microsoft.com/office/powerpoint/2010/main" val="37845791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a:bodyPr>
          <a:lstStyle/>
          <a:p>
            <a:pPr marL="0" indent="0" algn="ctr">
              <a:buNone/>
            </a:pPr>
            <a:r>
              <a:rPr lang="it-IT" sz="3200" b="1" dirty="0" smtClean="0">
                <a:solidFill>
                  <a:srgbClr val="FF0000"/>
                </a:solidFill>
              </a:rPr>
              <a:t>DOTAZIONE TECNOLOGICA</a:t>
            </a:r>
          </a:p>
          <a:p>
            <a:pPr marL="0" indent="0">
              <a:buNone/>
            </a:pPr>
            <a:r>
              <a:rPr lang="it-IT" dirty="0" smtClean="0"/>
              <a:t>•	Dotazione definita dal vigente AIR per la medicina generale per lo standard di studio B </a:t>
            </a:r>
          </a:p>
          <a:p>
            <a:pPr marL="0" indent="0">
              <a:buNone/>
            </a:pPr>
            <a:r>
              <a:rPr lang="it-IT" dirty="0" smtClean="0"/>
              <a:t>o	ECG, MAP, Spirometro, ecografo multidisciplinare ,Sistemi in grado di garantire la telemedicina. Sistemi informatici : Cartella clinica e Server e </a:t>
            </a:r>
            <a:r>
              <a:rPr lang="it-IT" dirty="0" err="1" smtClean="0"/>
              <a:t>cliienti</a:t>
            </a:r>
            <a:r>
              <a:rPr lang="it-IT" dirty="0" smtClean="0"/>
              <a:t> in numero sufficiente .</a:t>
            </a:r>
          </a:p>
          <a:p>
            <a:pPr marL="0" indent="0" algn="ctr">
              <a:buNone/>
            </a:pPr>
            <a:r>
              <a:rPr lang="it-IT" b="1" dirty="0" smtClean="0">
                <a:solidFill>
                  <a:srgbClr val="FF0000"/>
                </a:solidFill>
              </a:rPr>
              <a:t>PERSONALE </a:t>
            </a:r>
          </a:p>
          <a:p>
            <a:pPr marL="0" indent="0">
              <a:buNone/>
            </a:pPr>
            <a:r>
              <a:rPr lang="it-IT" dirty="0" smtClean="0"/>
              <a:t>a.	Tre collaboratori di studio per garantire l’attività di accoglienza/accettazione per un minimo  di  8 h/die per 5 gg. alla settimana </a:t>
            </a:r>
          </a:p>
          <a:p>
            <a:pPr marL="0" indent="0">
              <a:buNone/>
            </a:pPr>
            <a:r>
              <a:rPr lang="it-IT" dirty="0" smtClean="0"/>
              <a:t>-	 infermieri professionali, in numero tale da  </a:t>
            </a:r>
            <a:r>
              <a:rPr lang="it-IT" dirty="0" err="1" smtClean="0"/>
              <a:t>garantire:lo</a:t>
            </a:r>
            <a:r>
              <a:rPr lang="it-IT" dirty="0" smtClean="0"/>
              <a:t> studio in regime h 24 per 7 gg/</a:t>
            </a:r>
            <a:r>
              <a:rPr lang="it-IT" dirty="0" err="1" smtClean="0"/>
              <a:t>sett</a:t>
            </a:r>
            <a:r>
              <a:rPr lang="it-IT" dirty="0" smtClean="0"/>
              <a:t>.</a:t>
            </a:r>
          </a:p>
          <a:p>
            <a:pPr marL="0" indent="0">
              <a:buNone/>
            </a:pP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17</a:t>
            </a:fld>
            <a:endParaRPr lang="it-IT"/>
          </a:p>
        </p:txBody>
      </p:sp>
    </p:spTree>
    <p:extLst>
      <p:ext uri="{BB962C8B-B14F-4D97-AF65-F5344CB8AC3E}">
        <p14:creationId xmlns:p14="http://schemas.microsoft.com/office/powerpoint/2010/main" val="15947543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16632"/>
            <a:ext cx="8640960" cy="6741368"/>
          </a:xfrm>
        </p:spPr>
        <p:txBody>
          <a:bodyPr>
            <a:normAutofit fontScale="92500" lnSpcReduction="20000"/>
          </a:bodyPr>
          <a:lstStyle/>
          <a:p>
            <a:pPr marL="0" indent="0" algn="ctr">
              <a:buNone/>
            </a:pPr>
            <a:r>
              <a:rPr lang="it-IT" sz="6000" b="1" dirty="0" smtClean="0">
                <a:solidFill>
                  <a:srgbClr val="FF0000"/>
                </a:solidFill>
              </a:rPr>
              <a:t>CONCLUSIONI</a:t>
            </a:r>
          </a:p>
          <a:p>
            <a:pPr marL="0" indent="0">
              <a:buNone/>
            </a:pPr>
            <a:r>
              <a:rPr lang="it-IT" dirty="0" smtClean="0"/>
              <a:t>Il principio ispiratore di questa proposta di Accordo Integrativo Regionale risiede nella volontà di fornire alla popolazione Calabrese la migliore assistenza primaria possibile.</a:t>
            </a:r>
          </a:p>
          <a:p>
            <a:pPr marL="0" indent="0">
              <a:buNone/>
            </a:pPr>
            <a:r>
              <a:rPr lang="it-IT" dirty="0" smtClean="0"/>
              <a:t>Nei sondaggi sia nazionali che regionali, sul grado di soddisfazione della popolazione nei riguardi della sanità, il voto dato ai medici di famiglia risulta essere sempre tra i più alti, se non il più alto.</a:t>
            </a:r>
          </a:p>
          <a:p>
            <a:pPr marL="0" indent="0">
              <a:buNone/>
            </a:pPr>
            <a:r>
              <a:rPr lang="it-IT" dirty="0" smtClean="0"/>
              <a:t>Ciò nondimeno ampi margini di miglioramento sono possibili nel sistema sanitario calabrese .</a:t>
            </a:r>
          </a:p>
          <a:p>
            <a:pPr marL="0" indent="0">
              <a:buNone/>
            </a:pPr>
            <a:r>
              <a:rPr lang="it-IT" dirty="0" smtClean="0"/>
              <a:t> Pertanto possiamo ritenere raggiungibili obiettivi quali: avvicinare la medicina generale alle donne e agli uomini della nostra regione garantendo la presenza  di un medico di famiglia nel più breve  tempo possibile anche nei paesi isolati (AFT, aggregazioni funzionali territoriali) meglio se il medico opera in stretta collaborazione con specialisti in strutture adeguate, (UCCP, unità complesse delle cure primarie). </a:t>
            </a:r>
          </a:p>
        </p:txBody>
      </p:sp>
      <p:sp>
        <p:nvSpPr>
          <p:cNvPr id="2" name="Segnaposto numero diapositiva 1"/>
          <p:cNvSpPr>
            <a:spLocks noGrp="1"/>
          </p:cNvSpPr>
          <p:nvPr>
            <p:ph type="sldNum" sz="quarter" idx="12"/>
          </p:nvPr>
        </p:nvSpPr>
        <p:spPr/>
        <p:txBody>
          <a:bodyPr/>
          <a:lstStyle/>
          <a:p>
            <a:fld id="{A3D62A1C-77C1-4326-AF33-0AC270094006}" type="slidenum">
              <a:rPr lang="it-IT" smtClean="0"/>
              <a:t>18</a:t>
            </a:fld>
            <a:endParaRPr lang="it-IT"/>
          </a:p>
        </p:txBody>
      </p:sp>
    </p:spTree>
    <p:extLst>
      <p:ext uri="{BB962C8B-B14F-4D97-AF65-F5344CB8AC3E}">
        <p14:creationId xmlns:p14="http://schemas.microsoft.com/office/powerpoint/2010/main" val="1837739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904656"/>
          </a:xfrm>
        </p:spPr>
        <p:txBody>
          <a:bodyPr>
            <a:normAutofit fontScale="77500" lnSpcReduction="20000"/>
          </a:bodyPr>
          <a:lstStyle/>
          <a:p>
            <a:pPr marL="0" indent="0" algn="just">
              <a:buNone/>
            </a:pPr>
            <a:r>
              <a:rPr lang="it-IT" dirty="0" smtClean="0"/>
              <a:t>Trasferire quindi  molti servizi  che oggi intasano gli ospedali, sul territorio, riducendo gli accessi al pronto soccorso  ed i ricoveri.</a:t>
            </a:r>
          </a:p>
          <a:p>
            <a:pPr marL="457200" indent="-457200" algn="just">
              <a:buFontTx/>
              <a:buChar char="-"/>
            </a:pPr>
            <a:r>
              <a:rPr lang="it-IT" dirty="0" smtClean="0"/>
              <a:t>Creare percorsi diagnostico-terapeutici-assistenziali (PDTA) completi, territorio-ospedale-territorio; </a:t>
            </a:r>
          </a:p>
          <a:p>
            <a:pPr marL="457200" indent="-457200" algn="just">
              <a:buFontTx/>
              <a:buChar char="-"/>
            </a:pPr>
            <a:r>
              <a:rPr lang="it-IT" dirty="0" smtClean="0"/>
              <a:t>attivare una prevenzione più efficace nel settore oncologico-screening- e della vaccinazione; </a:t>
            </a:r>
          </a:p>
          <a:p>
            <a:pPr marL="457200" indent="-457200" algn="just">
              <a:buFontTx/>
              <a:buChar char="-"/>
            </a:pPr>
            <a:r>
              <a:rPr lang="it-IT" dirty="0" smtClean="0"/>
              <a:t>migliorare l’appropriatezza prescrittiva nel settore farmaceutico e non solo, per finanziare altri servizi.</a:t>
            </a:r>
          </a:p>
          <a:p>
            <a:pPr marL="457200" indent="-457200" algn="just">
              <a:buFontTx/>
              <a:buChar char="-"/>
            </a:pPr>
            <a:endParaRPr lang="it-IT" sz="1500" dirty="0" smtClean="0"/>
          </a:p>
          <a:p>
            <a:pPr marL="0" indent="0" algn="just">
              <a:buNone/>
            </a:pPr>
            <a:r>
              <a:rPr lang="it-IT" dirty="0" smtClean="0"/>
              <a:t>Garantire a tutti i medici di famiglia la possibilità di aggregazione e un emolumento incentivante aggiuntivo anche a coloro che fino ad oggi non ne avevano alcuno.</a:t>
            </a:r>
          </a:p>
          <a:p>
            <a:pPr marL="0" indent="0" algn="just">
              <a:buNone/>
            </a:pPr>
            <a:r>
              <a:rPr lang="it-IT" dirty="0" smtClean="0"/>
              <a:t>Perché tutto ciò avvenga, occorre incentivare, anche, ma non solo economicamente i medici di famiglia, garantendo loro sedi e assistenza più idonei. </a:t>
            </a:r>
          </a:p>
          <a:p>
            <a:pPr marL="0" indent="0" algn="just">
              <a:buNone/>
            </a:pPr>
            <a:endParaRPr lang="it-IT" sz="1300" dirty="0"/>
          </a:p>
          <a:p>
            <a:pPr marL="0" indent="0" algn="just">
              <a:buNone/>
            </a:pPr>
            <a:r>
              <a:rPr lang="it-IT" dirty="0" smtClean="0"/>
              <a:t>Per supportare l’incentivazione, vengono utilizzati due strumenti: l’incremento di risorse a disposizione e la loro erogazione, in buona parte, in funzione di obiettivi condivisi e raggiunti.</a:t>
            </a:r>
          </a:p>
          <a:p>
            <a:pPr marL="0" indent="0">
              <a:buNone/>
            </a:pP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19</a:t>
            </a:fld>
            <a:endParaRPr lang="it-IT"/>
          </a:p>
        </p:txBody>
      </p:sp>
    </p:spTree>
    <p:extLst>
      <p:ext uri="{BB962C8B-B14F-4D97-AF65-F5344CB8AC3E}">
        <p14:creationId xmlns:p14="http://schemas.microsoft.com/office/powerpoint/2010/main" val="411594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530619"/>
          </a:xfrm>
        </p:spPr>
        <p:txBody>
          <a:bodyPr>
            <a:normAutofit fontScale="92500" lnSpcReduction="10000"/>
          </a:bodyPr>
          <a:lstStyle/>
          <a:p>
            <a:pPr marL="0" indent="0" algn="ctr">
              <a:buNone/>
            </a:pPr>
            <a:r>
              <a:rPr lang="it-IT" b="1" dirty="0" smtClean="0">
                <a:solidFill>
                  <a:srgbClr val="FF0000"/>
                </a:solidFill>
              </a:rPr>
              <a:t>ASSISTENZA PRIMARIA</a:t>
            </a:r>
          </a:p>
          <a:p>
            <a:pPr marL="0" indent="0" algn="ctr">
              <a:buNone/>
            </a:pPr>
            <a:endParaRPr lang="it-IT" sz="1500" dirty="0" smtClean="0"/>
          </a:p>
          <a:p>
            <a:pPr marL="0" indent="0" algn="ctr">
              <a:buNone/>
            </a:pPr>
            <a:r>
              <a:rPr lang="it-IT" dirty="0" smtClean="0"/>
              <a:t>Situazione attuale dei modelli organizzativi nella Regione Calabria.</a:t>
            </a:r>
          </a:p>
          <a:p>
            <a:pPr marL="0" indent="0">
              <a:buNone/>
            </a:pPr>
            <a:r>
              <a:rPr lang="it-IT" dirty="0" smtClean="0"/>
              <a:t>I modelli organizzativi attuali della medicina generale nella Regione Calabria sono caratterizzati di forme associative semplici che, pur rappresentando un’evoluzione rispetto al tradizionale modello del medico singolo, non consentono di esplicare la massima potenzialità dell’integrazione interprofessionale e interstrutturale. I dati relativi alla percentuale di popolazione coperta nell’anno 2016  dalle varie tipologie di forme associative consentono di evidenziare la seguente situazione</a:t>
            </a:r>
          </a:p>
          <a:p>
            <a:endParaRPr lang="it-IT" dirty="0"/>
          </a:p>
        </p:txBody>
      </p:sp>
      <p:sp>
        <p:nvSpPr>
          <p:cNvPr id="4" name="Segnaposto numero diapositiva 3"/>
          <p:cNvSpPr>
            <a:spLocks noGrp="1"/>
          </p:cNvSpPr>
          <p:nvPr>
            <p:ph type="sldNum" sz="quarter" idx="12"/>
          </p:nvPr>
        </p:nvSpPr>
        <p:spPr/>
        <p:txBody>
          <a:bodyPr/>
          <a:lstStyle/>
          <a:p>
            <a:fld id="{A3D62A1C-77C1-4326-AF33-0AC270094006}" type="slidenum">
              <a:rPr lang="it-IT" smtClean="0"/>
              <a:t>2</a:t>
            </a:fld>
            <a:endParaRPr lang="it-IT"/>
          </a:p>
        </p:txBody>
      </p:sp>
    </p:spTree>
    <p:extLst>
      <p:ext uri="{BB962C8B-B14F-4D97-AF65-F5344CB8AC3E}">
        <p14:creationId xmlns:p14="http://schemas.microsoft.com/office/powerpoint/2010/main" val="3036460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109728" indent="0">
              <a:buNone/>
            </a:pPr>
            <a:endParaRPr lang="it-IT" dirty="0" smtClean="0"/>
          </a:p>
          <a:p>
            <a:pPr marL="109728" indent="0">
              <a:buNone/>
            </a:pPr>
            <a:endParaRPr lang="it-IT" dirty="0"/>
          </a:p>
          <a:p>
            <a:pPr marL="109728" indent="0">
              <a:buNone/>
            </a:pPr>
            <a:endParaRPr lang="it-IT" dirty="0" smtClean="0"/>
          </a:p>
          <a:p>
            <a:pPr marL="109728" indent="0" algn="ctr">
              <a:buNone/>
            </a:pPr>
            <a:r>
              <a:rPr lang="it-IT" sz="4000" b="1" dirty="0" smtClean="0">
                <a:solidFill>
                  <a:srgbClr val="FF0000"/>
                </a:solidFill>
              </a:rPr>
              <a:t>ATTO DI INDIRIZZO</a:t>
            </a:r>
          </a:p>
          <a:p>
            <a:pPr marL="109728" indent="0" algn="ctr">
              <a:buNone/>
            </a:pPr>
            <a:endParaRPr lang="it-IT" sz="4000" b="1" dirty="0">
              <a:solidFill>
                <a:srgbClr val="FF0000"/>
              </a:solidFill>
            </a:endParaRPr>
          </a:p>
        </p:txBody>
      </p:sp>
      <p:sp>
        <p:nvSpPr>
          <p:cNvPr id="3" name="Segnaposto numero diapositiva 2"/>
          <p:cNvSpPr>
            <a:spLocks noGrp="1"/>
          </p:cNvSpPr>
          <p:nvPr>
            <p:ph type="sldNum" sz="quarter" idx="12"/>
          </p:nvPr>
        </p:nvSpPr>
        <p:spPr/>
        <p:txBody>
          <a:bodyPr/>
          <a:lstStyle/>
          <a:p>
            <a:fld id="{A3D62A1C-77C1-4326-AF33-0AC270094006}" type="slidenum">
              <a:rPr lang="it-IT" smtClean="0"/>
              <a:t>20</a:t>
            </a:fld>
            <a:endParaRPr lang="it-IT"/>
          </a:p>
        </p:txBody>
      </p:sp>
    </p:spTree>
    <p:extLst>
      <p:ext uri="{BB962C8B-B14F-4D97-AF65-F5344CB8AC3E}">
        <p14:creationId xmlns:p14="http://schemas.microsoft.com/office/powerpoint/2010/main" val="294772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548680"/>
            <a:ext cx="8229600" cy="5458611"/>
          </a:xfrm>
        </p:spPr>
        <p:txBody>
          <a:bodyPr>
            <a:normAutofit fontScale="92500" lnSpcReduction="10000"/>
          </a:bodyPr>
          <a:lstStyle/>
          <a:p>
            <a:pPr marL="109728" indent="0" algn="ctr">
              <a:buNone/>
            </a:pPr>
            <a:r>
              <a:rPr lang="it-IT" b="1" dirty="0">
                <a:solidFill>
                  <a:srgbClr val="FF0000"/>
                </a:solidFill>
              </a:rPr>
              <a:t>L'iter che le ASP dovranno seguire può, in strema sintesi, essere così schematizzato:</a:t>
            </a:r>
          </a:p>
          <a:p>
            <a:pPr marL="109728" indent="0">
              <a:buNone/>
            </a:pPr>
            <a:r>
              <a:rPr lang="it-IT" dirty="0"/>
              <a:t>a.	</a:t>
            </a:r>
            <a:r>
              <a:rPr lang="it-IT" b="1" dirty="0"/>
              <a:t>Elaborazione di proposta operativa </a:t>
            </a:r>
            <a:r>
              <a:rPr lang="it-IT" dirty="0"/>
              <a:t>di livello aziendale (si suggerisce la costituzione di un gruppo misto di lavoro Distretti - MMG);</a:t>
            </a:r>
          </a:p>
          <a:p>
            <a:pPr marL="109728" indent="0">
              <a:buNone/>
            </a:pPr>
            <a:r>
              <a:rPr lang="it-IT" dirty="0"/>
              <a:t>b.	</a:t>
            </a:r>
            <a:r>
              <a:rPr lang="it-IT" b="1" dirty="0"/>
              <a:t>Acquisizione di parere da parte del competente Comitato Aziendale </a:t>
            </a:r>
            <a:r>
              <a:rPr lang="it-IT" dirty="0"/>
              <a:t>Permanente per la Medicina Generale;</a:t>
            </a:r>
          </a:p>
          <a:p>
            <a:pPr marL="109728" indent="0">
              <a:buNone/>
            </a:pPr>
            <a:r>
              <a:rPr lang="it-IT" dirty="0"/>
              <a:t>c.	</a:t>
            </a:r>
            <a:r>
              <a:rPr lang="it-IT" b="1" dirty="0" smtClean="0"/>
              <a:t>Predisposizione </a:t>
            </a:r>
            <a:r>
              <a:rPr lang="it-IT" b="1" dirty="0"/>
              <a:t>di atto formale di recepimento, </a:t>
            </a:r>
            <a:r>
              <a:rPr lang="it-IT" dirty="0"/>
              <a:t>da parte del Direttore Generale, della Proposta Operativa;</a:t>
            </a:r>
          </a:p>
          <a:p>
            <a:pPr marL="109728" indent="0">
              <a:buNone/>
            </a:pPr>
            <a:r>
              <a:rPr lang="it-IT" dirty="0"/>
              <a:t>d.	</a:t>
            </a:r>
            <a:r>
              <a:rPr lang="it-IT" b="1" dirty="0"/>
              <a:t>Invio della Proposta Operativa </a:t>
            </a:r>
            <a:r>
              <a:rPr lang="it-IT" dirty="0"/>
              <a:t>al Dipartimento Regionale Tutela della Salute per la definitiva approvazione.</a:t>
            </a:r>
          </a:p>
          <a:p>
            <a:pPr marL="109728" indent="0">
              <a:buNone/>
            </a:pPr>
            <a:endParaRPr lang="it-IT" dirty="0"/>
          </a:p>
        </p:txBody>
      </p:sp>
      <p:sp>
        <p:nvSpPr>
          <p:cNvPr id="3" name="Segnaposto numero diapositiva 2"/>
          <p:cNvSpPr>
            <a:spLocks noGrp="1"/>
          </p:cNvSpPr>
          <p:nvPr>
            <p:ph type="sldNum" sz="quarter" idx="12"/>
          </p:nvPr>
        </p:nvSpPr>
        <p:spPr/>
        <p:txBody>
          <a:bodyPr/>
          <a:lstStyle/>
          <a:p>
            <a:fld id="{A3D62A1C-77C1-4326-AF33-0AC270094006}" type="slidenum">
              <a:rPr lang="it-IT" smtClean="0"/>
              <a:t>21</a:t>
            </a:fld>
            <a:endParaRPr lang="it-IT"/>
          </a:p>
        </p:txBody>
      </p:sp>
    </p:spTree>
    <p:extLst>
      <p:ext uri="{BB962C8B-B14F-4D97-AF65-F5344CB8AC3E}">
        <p14:creationId xmlns:p14="http://schemas.microsoft.com/office/powerpoint/2010/main" val="1549241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404664"/>
            <a:ext cx="8435280" cy="6192688"/>
          </a:xfrm>
        </p:spPr>
        <p:txBody>
          <a:bodyPr>
            <a:normAutofit fontScale="77500" lnSpcReduction="20000"/>
          </a:bodyPr>
          <a:lstStyle/>
          <a:p>
            <a:pPr marL="109728" indent="0" algn="ctr">
              <a:buNone/>
            </a:pPr>
            <a:r>
              <a:rPr lang="it-IT" dirty="0" smtClean="0"/>
              <a:t> </a:t>
            </a:r>
            <a:r>
              <a:rPr lang="it-IT" b="1" dirty="0">
                <a:solidFill>
                  <a:srgbClr val="FF0000"/>
                </a:solidFill>
              </a:rPr>
              <a:t>CRITERI PER L'IDENTIFICAZIONE DELLE UCCP E </a:t>
            </a:r>
            <a:endParaRPr lang="it-IT" b="1" dirty="0" smtClean="0">
              <a:solidFill>
                <a:srgbClr val="FF0000"/>
              </a:solidFill>
            </a:endParaRPr>
          </a:p>
          <a:p>
            <a:pPr marL="109728" indent="0" algn="ctr">
              <a:buNone/>
            </a:pPr>
            <a:r>
              <a:rPr lang="it-IT" b="1" dirty="0" smtClean="0">
                <a:solidFill>
                  <a:srgbClr val="FF0000"/>
                </a:solidFill>
              </a:rPr>
              <a:t>DELLE </a:t>
            </a:r>
            <a:r>
              <a:rPr lang="it-IT" b="1" dirty="0">
                <a:solidFill>
                  <a:srgbClr val="FF0000"/>
                </a:solidFill>
              </a:rPr>
              <a:t>CORRELATE AFT</a:t>
            </a:r>
          </a:p>
          <a:p>
            <a:pPr marL="109728" indent="0" algn="ctr">
              <a:buNone/>
            </a:pPr>
            <a:r>
              <a:rPr lang="it-IT" dirty="0" smtClean="0"/>
              <a:t>1</a:t>
            </a:r>
            <a:r>
              <a:rPr lang="it-IT" dirty="0"/>
              <a:t>) Identificazione delle UCCP</a:t>
            </a:r>
          </a:p>
          <a:p>
            <a:pPr marL="109728" indent="0">
              <a:buNone/>
            </a:pPr>
            <a:r>
              <a:rPr lang="it-IT" dirty="0"/>
              <a:t>Sulla scorta dei criteri di popolazione  (60.000 ab.)  di cui all'AIR vanno identificate il numero e le sedi delle UCCP che è possibile attivare sul territorio aziendale.</a:t>
            </a:r>
          </a:p>
          <a:p>
            <a:pPr marL="109728" indent="0">
              <a:buNone/>
            </a:pPr>
            <a:r>
              <a:rPr lang="it-IT" dirty="0"/>
              <a:t>Deroghe ai limiti di popolazione sono possibili, a condizione comunque di rispettare il numero massimo aziendale di UCCP attivabili, in ragione di alcune circostanze che vengono qui di seguito segnalate:</a:t>
            </a:r>
          </a:p>
          <a:p>
            <a:pPr marL="109728" indent="0">
              <a:buNone/>
            </a:pPr>
            <a:r>
              <a:rPr lang="it-IT" dirty="0"/>
              <a:t>	precedente assetto organizzativo della medicina generale (preesistenza di UCCP/forme associative complesse quali medicine di gruppo, forme miste, medicina in rete)</a:t>
            </a:r>
          </a:p>
          <a:p>
            <a:pPr marL="109728" indent="0">
              <a:buNone/>
            </a:pPr>
            <a:r>
              <a:rPr lang="it-IT" dirty="0"/>
              <a:t>	differenziazione tra zone urbane e zone rurali (fenomeno della rarefazione della popolazione)</a:t>
            </a:r>
          </a:p>
          <a:p>
            <a:pPr marL="109728" indent="0">
              <a:buNone/>
            </a:pPr>
            <a:r>
              <a:rPr lang="it-IT" dirty="0"/>
              <a:t>	ambiti di scelta preesistenti</a:t>
            </a:r>
          </a:p>
          <a:p>
            <a:pPr marL="109728" indent="0">
              <a:buNone/>
            </a:pPr>
            <a:r>
              <a:rPr lang="it-IT" dirty="0"/>
              <a:t>Le UCCP in sede pubblica dovranno essere allocate in strutture aziendali già operanti (poliambulatorio, casa della salute) al fine di evitare il ricorrere di ulteriori spese.</a:t>
            </a:r>
          </a:p>
          <a:p>
            <a:pPr marL="109728" indent="0">
              <a:buNone/>
            </a:pPr>
            <a:r>
              <a:rPr lang="it-IT" dirty="0"/>
              <a:t>Le UCCP dovranno avere un'estensione intra - distrettuale non essendo possibile l'attivazione di UCCP che coinvolgano contemporaneamente più distretti</a:t>
            </a:r>
          </a:p>
          <a:p>
            <a:pPr marL="109728" indent="0">
              <a:buNone/>
            </a:pPr>
            <a:endParaRPr lang="it-IT" dirty="0"/>
          </a:p>
        </p:txBody>
      </p:sp>
      <p:sp>
        <p:nvSpPr>
          <p:cNvPr id="3" name="Segnaposto numero diapositiva 2"/>
          <p:cNvSpPr>
            <a:spLocks noGrp="1"/>
          </p:cNvSpPr>
          <p:nvPr>
            <p:ph type="sldNum" sz="quarter" idx="12"/>
          </p:nvPr>
        </p:nvSpPr>
        <p:spPr/>
        <p:txBody>
          <a:bodyPr/>
          <a:lstStyle/>
          <a:p>
            <a:fld id="{A3D62A1C-77C1-4326-AF33-0AC270094006}" type="slidenum">
              <a:rPr lang="it-IT" smtClean="0"/>
              <a:t>22</a:t>
            </a:fld>
            <a:endParaRPr lang="it-IT"/>
          </a:p>
        </p:txBody>
      </p:sp>
    </p:spTree>
    <p:extLst>
      <p:ext uri="{BB962C8B-B14F-4D97-AF65-F5344CB8AC3E}">
        <p14:creationId xmlns:p14="http://schemas.microsoft.com/office/powerpoint/2010/main" val="2357727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188640"/>
            <a:ext cx="8445624" cy="6480720"/>
          </a:xfrm>
        </p:spPr>
        <p:txBody>
          <a:bodyPr>
            <a:normAutofit fontScale="70000" lnSpcReduction="20000"/>
          </a:bodyPr>
          <a:lstStyle/>
          <a:p>
            <a:pPr marL="109728" indent="0" algn="ctr">
              <a:buNone/>
            </a:pPr>
            <a:r>
              <a:rPr lang="it-IT" sz="3400" b="1" dirty="0" smtClean="0">
                <a:solidFill>
                  <a:srgbClr val="FF0000"/>
                </a:solidFill>
              </a:rPr>
              <a:t>Identificazione </a:t>
            </a:r>
            <a:r>
              <a:rPr lang="it-IT" sz="3400" b="1" dirty="0">
                <a:solidFill>
                  <a:srgbClr val="FF0000"/>
                </a:solidFill>
              </a:rPr>
              <a:t>delle AFT</a:t>
            </a:r>
          </a:p>
          <a:p>
            <a:pPr marL="109728" indent="0">
              <a:buNone/>
            </a:pPr>
            <a:r>
              <a:rPr lang="it-IT" dirty="0"/>
              <a:t>Ciascuna AFT deve necessariamente trovare riferimento funzionale in una specifica UCCP di riferimento.</a:t>
            </a:r>
          </a:p>
          <a:p>
            <a:pPr marL="109728" indent="0">
              <a:buNone/>
            </a:pPr>
            <a:r>
              <a:rPr lang="it-IT" dirty="0"/>
              <a:t>Sulla scorta dei criteri di popolazione  (bacino d'utenza non superiore a 30.000 assistiti) di cui all'AIR vanno identificati il numero e le sedi delle AFT che è possibile attivare sul territorio aziendale.</a:t>
            </a:r>
          </a:p>
          <a:p>
            <a:pPr marL="109728" indent="0">
              <a:buNone/>
            </a:pPr>
            <a:r>
              <a:rPr lang="it-IT" dirty="0"/>
              <a:t>Deroghe ai limiti di popolazione sono possibili, a condizione comunque di rispettare il numero massimo aziendale di AFT attivabili, in ragione di alcune circostanze che vengono qui di seguito segnalate:</a:t>
            </a:r>
          </a:p>
          <a:p>
            <a:pPr marL="109728" indent="0">
              <a:buNone/>
            </a:pPr>
            <a:r>
              <a:rPr lang="it-IT" dirty="0"/>
              <a:t>	precedente assetto organizzativo della medicina generale (preesistenza di UCCP/forme associative complesse quali medicine di gruppo, forme miste, medicina in rete)</a:t>
            </a:r>
          </a:p>
          <a:p>
            <a:pPr marL="109728" indent="0">
              <a:buNone/>
            </a:pPr>
            <a:r>
              <a:rPr lang="it-IT" dirty="0"/>
              <a:t>	differenziazione tra zone urbane e zone rurali (rarefazione della popolazione)</a:t>
            </a:r>
          </a:p>
          <a:p>
            <a:pPr marL="109728" indent="0">
              <a:buNone/>
            </a:pPr>
            <a:r>
              <a:rPr lang="it-IT" dirty="0"/>
              <a:t>	ambiti di scelta preesistenti</a:t>
            </a:r>
          </a:p>
          <a:p>
            <a:pPr marL="109728" indent="0">
              <a:buNone/>
            </a:pPr>
            <a:r>
              <a:rPr lang="it-IT" dirty="0"/>
              <a:t>Le AFT in sede pubblica dovranno essere allocate in strutture aziendali già operanti (poliambulatorio, casa della salute) al fine di evitare il ricorrere di ulteriori spese.</a:t>
            </a:r>
          </a:p>
          <a:p>
            <a:pPr marL="109728" indent="0">
              <a:buNone/>
            </a:pPr>
            <a:r>
              <a:rPr lang="it-IT" dirty="0"/>
              <a:t>Le AFT dovranno avere un'estensione intra - distrettuale non essendo possibile l'attivazione di UCCP, e quindi di AFT ad esse correlate, che coinvolgano contemporaneamente più distretti.</a:t>
            </a:r>
          </a:p>
          <a:p>
            <a:endParaRPr lang="it-IT" dirty="0"/>
          </a:p>
        </p:txBody>
      </p:sp>
      <p:sp>
        <p:nvSpPr>
          <p:cNvPr id="3" name="Segnaposto numero diapositiva 2"/>
          <p:cNvSpPr>
            <a:spLocks noGrp="1"/>
          </p:cNvSpPr>
          <p:nvPr>
            <p:ph type="sldNum" sz="quarter" idx="12"/>
          </p:nvPr>
        </p:nvSpPr>
        <p:spPr/>
        <p:txBody>
          <a:bodyPr/>
          <a:lstStyle/>
          <a:p>
            <a:fld id="{A3D62A1C-77C1-4326-AF33-0AC270094006}" type="slidenum">
              <a:rPr lang="it-IT" smtClean="0"/>
              <a:t>23</a:t>
            </a:fld>
            <a:endParaRPr lang="it-IT"/>
          </a:p>
        </p:txBody>
      </p:sp>
    </p:spTree>
    <p:extLst>
      <p:ext uri="{BB962C8B-B14F-4D97-AF65-F5344CB8AC3E}">
        <p14:creationId xmlns:p14="http://schemas.microsoft.com/office/powerpoint/2010/main" val="3978810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109728" indent="0">
              <a:buNone/>
            </a:pPr>
            <a:r>
              <a:rPr lang="it-IT" b="1" dirty="0" smtClean="0">
                <a:solidFill>
                  <a:srgbClr val="FF0000"/>
                </a:solidFill>
              </a:rPr>
              <a:t> </a:t>
            </a:r>
            <a:r>
              <a:rPr lang="it-IT" b="1" dirty="0">
                <a:solidFill>
                  <a:srgbClr val="FF0000"/>
                </a:solidFill>
              </a:rPr>
              <a:t>AMBITI DI SCELTA PER LA MEDICINA GENERALE</a:t>
            </a:r>
          </a:p>
          <a:p>
            <a:r>
              <a:rPr lang="it-IT" dirty="0"/>
              <a:t>Le ASP, contestualmente alla definizione della Proposta Operativa provvederanno alla riformulazione degli ambiti di scelta di cui all'art. ... ACN, facendoli coincidere di norma con quello distrettuale. La creazione di più ambiti nel medesimo distretto è comunque subordinata alla coesistenza, nel medesimo territorio distrettuale, di un numero di UCCP superiore ad uno. </a:t>
            </a:r>
          </a:p>
        </p:txBody>
      </p:sp>
      <p:sp>
        <p:nvSpPr>
          <p:cNvPr id="3" name="Segnaposto numero diapositiva 2"/>
          <p:cNvSpPr>
            <a:spLocks noGrp="1"/>
          </p:cNvSpPr>
          <p:nvPr>
            <p:ph type="sldNum" sz="quarter" idx="12"/>
          </p:nvPr>
        </p:nvSpPr>
        <p:spPr/>
        <p:txBody>
          <a:bodyPr/>
          <a:lstStyle/>
          <a:p>
            <a:fld id="{A3D62A1C-77C1-4326-AF33-0AC270094006}" type="slidenum">
              <a:rPr lang="it-IT" smtClean="0"/>
              <a:t>24</a:t>
            </a:fld>
            <a:endParaRPr lang="it-IT"/>
          </a:p>
        </p:txBody>
      </p:sp>
    </p:spTree>
    <p:extLst>
      <p:ext uri="{BB962C8B-B14F-4D97-AF65-F5344CB8AC3E}">
        <p14:creationId xmlns:p14="http://schemas.microsoft.com/office/powerpoint/2010/main" val="5077550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7504" y="116632"/>
            <a:ext cx="8856984" cy="6741368"/>
          </a:xfrm>
        </p:spPr>
        <p:txBody>
          <a:bodyPr>
            <a:normAutofit fontScale="62500" lnSpcReduction="20000"/>
          </a:bodyPr>
          <a:lstStyle/>
          <a:p>
            <a:pPr marL="109728" indent="0" algn="ctr">
              <a:buNone/>
            </a:pPr>
            <a:r>
              <a:rPr lang="it-IT" dirty="0" smtClean="0"/>
              <a:t> </a:t>
            </a:r>
            <a:r>
              <a:rPr lang="it-IT" b="1" dirty="0">
                <a:solidFill>
                  <a:srgbClr val="FF0000"/>
                </a:solidFill>
              </a:rPr>
              <a:t>INTEGRAZIONE DELLE ATTIVITA' DELLE UCCP/AFT NELLA PRESA IN CARICO DELLE PERSONE AFFETTE DA PATOLOGIE CRONICO </a:t>
            </a:r>
            <a:r>
              <a:rPr lang="it-IT" b="1" dirty="0" smtClean="0">
                <a:solidFill>
                  <a:srgbClr val="FF0000"/>
                </a:solidFill>
              </a:rPr>
              <a:t>– DEGENERATIVE</a:t>
            </a:r>
          </a:p>
          <a:p>
            <a:pPr marL="109728" indent="0" algn="ctr">
              <a:buNone/>
            </a:pPr>
            <a:endParaRPr lang="it-IT" sz="1600" dirty="0" smtClean="0"/>
          </a:p>
          <a:p>
            <a:pPr marL="109728" indent="0" algn="ctr">
              <a:buNone/>
            </a:pPr>
            <a:r>
              <a:rPr lang="it-IT" sz="2900" b="1" dirty="0" smtClean="0"/>
              <a:t>Accesso </a:t>
            </a:r>
            <a:r>
              <a:rPr lang="it-IT" sz="2900" b="1" dirty="0"/>
              <a:t>al sistema curante</a:t>
            </a:r>
          </a:p>
          <a:p>
            <a:pPr marL="109728" indent="0">
              <a:buNone/>
            </a:pPr>
            <a:r>
              <a:rPr lang="it-IT" dirty="0"/>
              <a:t>I </a:t>
            </a:r>
            <a:r>
              <a:rPr lang="it-IT" dirty="0" err="1"/>
              <a:t>mmg</a:t>
            </a:r>
            <a:r>
              <a:rPr lang="it-IT" dirty="0"/>
              <a:t> svolgono un ruolo di primaria importanza nel guidare i propri assistiti nella fase di accesso al sistema curante ed in particolare nell'ambito del distretto.</a:t>
            </a:r>
          </a:p>
          <a:p>
            <a:pPr marL="109728" indent="0">
              <a:buNone/>
            </a:pPr>
            <a:r>
              <a:rPr lang="it-IT" dirty="0"/>
              <a:t>Tale funzione, che gli autori anglosassoni definiscono di </a:t>
            </a:r>
            <a:r>
              <a:rPr lang="it-IT" dirty="0" err="1"/>
              <a:t>system</a:t>
            </a:r>
            <a:r>
              <a:rPr lang="it-IT" dirty="0"/>
              <a:t> </a:t>
            </a:r>
            <a:r>
              <a:rPr lang="it-IT" dirty="0" err="1"/>
              <a:t>keeper</a:t>
            </a:r>
            <a:r>
              <a:rPr lang="it-IT" dirty="0"/>
              <a:t> facendo espresso riferimento al concetto di appropriato uso delle risorse disponibili, assume particolare rilievo nell'attuale organizzazione distrettuale in ragione della creazione dei Punti Unici di Accesso (PUA).</a:t>
            </a:r>
          </a:p>
          <a:p>
            <a:pPr marL="109728" indent="0">
              <a:buNone/>
            </a:pPr>
            <a:r>
              <a:rPr lang="it-IT" dirty="0"/>
              <a:t>Proprio in ragione delle strette interrelazioni operative che devono instaurarsi tra PUA e UCCP/AFT, le proposte operative da elaborare a cura delle ASP dovranno specificare l'afferenza territoriale delle forme associative alla rete dei PUA distrettuali. </a:t>
            </a:r>
          </a:p>
          <a:p>
            <a:pPr marL="109728" indent="0">
              <a:buNone/>
            </a:pPr>
            <a:endParaRPr lang="it-IT" dirty="0"/>
          </a:p>
          <a:p>
            <a:pPr marL="109728" indent="0" algn="ctr">
              <a:buNone/>
            </a:pPr>
            <a:r>
              <a:rPr lang="it-IT" sz="2900" b="1" dirty="0" smtClean="0"/>
              <a:t>Valutazione </a:t>
            </a:r>
            <a:r>
              <a:rPr lang="it-IT" sz="2900" b="1" dirty="0"/>
              <a:t>multidimensionale dei bisogni assistenziali</a:t>
            </a:r>
          </a:p>
          <a:p>
            <a:pPr marL="109728" indent="0">
              <a:buNone/>
            </a:pPr>
            <a:r>
              <a:rPr lang="it-IT" dirty="0"/>
              <a:t>Uno  dei ruoli più significativi delle UCCP/AFT è quella della presa in carico dei pazienti </a:t>
            </a:r>
            <a:r>
              <a:rPr lang="it-IT" b="1" dirty="0"/>
              <a:t>cronici </a:t>
            </a:r>
            <a:r>
              <a:rPr lang="it-IT" dirty="0"/>
              <a:t>e, quindi, portatori </a:t>
            </a:r>
            <a:r>
              <a:rPr lang="it-IT" b="1" dirty="0"/>
              <a:t>di </a:t>
            </a:r>
            <a:r>
              <a:rPr lang="it-IT" b="1" dirty="0" err="1"/>
              <a:t>polipatologia</a:t>
            </a:r>
            <a:r>
              <a:rPr lang="it-IT" b="1" dirty="0"/>
              <a:t> e di disabilità</a:t>
            </a:r>
            <a:r>
              <a:rPr lang="it-IT" dirty="0"/>
              <a:t>. </a:t>
            </a:r>
          </a:p>
          <a:p>
            <a:pPr marL="109728" indent="0">
              <a:buNone/>
            </a:pPr>
            <a:r>
              <a:rPr lang="it-IT" dirty="0"/>
              <a:t>Di fronte a tali condizioni, che possiamo definire complesse, la valutazione multidimensionale rappresenta lo strumento di individuazione dei bisogni assistenziali e di conseguenziale personalizzazione dei processi di cura.</a:t>
            </a:r>
          </a:p>
          <a:p>
            <a:pPr marL="109728" indent="0">
              <a:buNone/>
            </a:pPr>
            <a:r>
              <a:rPr lang="it-IT" dirty="0"/>
              <a:t>Per quanto precede i medici delle AFT/UCCP dovranno partecipare alle sedute dell'UVM distrettuale e/o alle valutazioni domiciliari ribadendosi la necessità, quindi, di dover delineare una organizzazione territoriale che definisca la precisa afferenza delle AFT/UCCP ad una specifica UVT.</a:t>
            </a:r>
          </a:p>
          <a:p>
            <a:pPr marL="109728" indent="0">
              <a:buNone/>
            </a:pPr>
            <a:r>
              <a:rPr lang="it-IT" dirty="0"/>
              <a:t>Lo schema che segue chiarisce la costruzione della </a:t>
            </a:r>
            <a:r>
              <a:rPr lang="it-IT" dirty="0" err="1"/>
              <a:t>territorializzazione</a:t>
            </a:r>
            <a:r>
              <a:rPr lang="it-IT" dirty="0"/>
              <a:t> delle UCCP/AFT e la loro contiguità con PUA e UVT.</a:t>
            </a:r>
          </a:p>
          <a:p>
            <a:pPr marL="109728" indent="0">
              <a:buNone/>
            </a:pPr>
            <a:endParaRPr lang="it-IT" dirty="0"/>
          </a:p>
        </p:txBody>
      </p:sp>
      <p:sp>
        <p:nvSpPr>
          <p:cNvPr id="3" name="Segnaposto numero diapositiva 2"/>
          <p:cNvSpPr>
            <a:spLocks noGrp="1"/>
          </p:cNvSpPr>
          <p:nvPr>
            <p:ph type="sldNum" sz="quarter" idx="12"/>
          </p:nvPr>
        </p:nvSpPr>
        <p:spPr/>
        <p:txBody>
          <a:bodyPr/>
          <a:lstStyle/>
          <a:p>
            <a:fld id="{A3D62A1C-77C1-4326-AF33-0AC270094006}" type="slidenum">
              <a:rPr lang="it-IT" smtClean="0"/>
              <a:t>25</a:t>
            </a:fld>
            <a:endParaRPr lang="it-IT"/>
          </a:p>
        </p:txBody>
      </p:sp>
    </p:spTree>
    <p:extLst>
      <p:ext uri="{BB962C8B-B14F-4D97-AF65-F5344CB8AC3E}">
        <p14:creationId xmlns:p14="http://schemas.microsoft.com/office/powerpoint/2010/main" val="3827130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109728" indent="0">
              <a:buNone/>
            </a:pPr>
            <a:r>
              <a:rPr lang="it-IT" sz="5400" dirty="0" smtClean="0">
                <a:solidFill>
                  <a:srgbClr val="FF0000"/>
                </a:solidFill>
                <a:latin typeface="Comic Sans MS" pitchFamily="66" charset="0"/>
              </a:rPr>
              <a:t>Che Dio ci aiuti !.....</a:t>
            </a:r>
          </a:p>
          <a:p>
            <a:pPr marL="109728" indent="0">
              <a:buNone/>
            </a:pPr>
            <a:endParaRPr lang="it-IT" sz="5400" dirty="0">
              <a:solidFill>
                <a:srgbClr val="FF0000"/>
              </a:solidFill>
              <a:latin typeface="Comic Sans MS" pitchFamily="66" charset="0"/>
            </a:endParaRPr>
          </a:p>
          <a:p>
            <a:pPr marL="109728" indent="0" algn="r">
              <a:buNone/>
            </a:pPr>
            <a:r>
              <a:rPr lang="it-IT" sz="3200" dirty="0" smtClean="0">
                <a:solidFill>
                  <a:srgbClr val="FF0000"/>
                </a:solidFill>
                <a:latin typeface="Comic Sans MS" pitchFamily="66" charset="0"/>
              </a:rPr>
              <a:t>Grazie per l’ascolto </a:t>
            </a:r>
            <a:endParaRPr lang="it-IT" sz="3200" dirty="0">
              <a:solidFill>
                <a:srgbClr val="FF0000"/>
              </a:solidFill>
              <a:latin typeface="Comic Sans MS" pitchFamily="66" charset="0"/>
            </a:endParaRPr>
          </a:p>
        </p:txBody>
      </p:sp>
      <p:sp>
        <p:nvSpPr>
          <p:cNvPr id="4" name="Segnaposto numero diapositiva 3"/>
          <p:cNvSpPr>
            <a:spLocks noGrp="1"/>
          </p:cNvSpPr>
          <p:nvPr>
            <p:ph type="sldNum" sz="quarter" idx="12"/>
          </p:nvPr>
        </p:nvSpPr>
        <p:spPr/>
        <p:txBody>
          <a:bodyPr/>
          <a:lstStyle/>
          <a:p>
            <a:fld id="{A3D62A1C-77C1-4326-AF33-0AC270094006}" type="slidenum">
              <a:rPr lang="it-IT" smtClean="0"/>
              <a:t>26</a:t>
            </a:fld>
            <a:endParaRPr lang="it-IT"/>
          </a:p>
        </p:txBody>
      </p:sp>
      <p:sp>
        <p:nvSpPr>
          <p:cNvPr id="2" name="Titolo 1"/>
          <p:cNvSpPr>
            <a:spLocks noGrp="1"/>
          </p:cNvSpPr>
          <p:nvPr>
            <p:ph type="title"/>
          </p:nvPr>
        </p:nvSpPr>
        <p:spPr/>
        <p:txBody>
          <a:bodyPr/>
          <a:lstStyle/>
          <a:p>
            <a:endParaRPr lang="it-IT" dirty="0"/>
          </a:p>
        </p:txBody>
      </p:sp>
    </p:spTree>
    <p:extLst>
      <p:ext uri="{BB962C8B-B14F-4D97-AF65-F5344CB8AC3E}">
        <p14:creationId xmlns:p14="http://schemas.microsoft.com/office/powerpoint/2010/main" val="4088397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3148871791"/>
              </p:ext>
            </p:extLst>
          </p:nvPr>
        </p:nvGraphicFramePr>
        <p:xfrm>
          <a:off x="755573" y="1556793"/>
          <a:ext cx="7632850" cy="3817861"/>
        </p:xfrm>
        <a:graphic>
          <a:graphicData uri="http://schemas.openxmlformats.org/drawingml/2006/table">
            <a:tbl>
              <a:tblPr firstRow="1" firstCol="1" bandRow="1">
                <a:tableStyleId>{5C22544A-7EE6-4342-B048-85BDC9FD1C3A}</a:tableStyleId>
              </a:tblPr>
              <a:tblGrid>
                <a:gridCol w="1633827"/>
                <a:gridCol w="1548740"/>
                <a:gridCol w="1549519"/>
                <a:gridCol w="1438673"/>
                <a:gridCol w="1462091"/>
              </a:tblGrid>
              <a:tr h="645904">
                <a:tc>
                  <a:txBody>
                    <a:bodyPr/>
                    <a:lstStyle/>
                    <a:p>
                      <a:pPr algn="just">
                        <a:lnSpc>
                          <a:spcPct val="150000"/>
                        </a:lnSpc>
                        <a:spcBef>
                          <a:spcPts val="700"/>
                        </a:spcBef>
                        <a:spcAft>
                          <a:spcPts val="1400"/>
                        </a:spcAft>
                      </a:pPr>
                      <a:r>
                        <a:rPr lang="it-IT" sz="1400" dirty="0">
                          <a:effectLst/>
                        </a:rPr>
                        <a:t> </a:t>
                      </a:r>
                      <a:endParaRPr lang="it-IT" sz="1000" dirty="0">
                        <a:solidFill>
                          <a:srgbClr val="000000"/>
                        </a:solidFill>
                        <a:effectLst/>
                        <a:latin typeface="Calibri"/>
                        <a:ea typeface="Times New Roman"/>
                        <a:cs typeface="Times New Roman"/>
                      </a:endParaRPr>
                    </a:p>
                  </a:txBody>
                  <a:tcPr marL="68580" marR="68580" marT="0" marB="0"/>
                </a:tc>
                <a:tc>
                  <a:txBody>
                    <a:bodyPr/>
                    <a:lstStyle/>
                    <a:p>
                      <a:pPr algn="just">
                        <a:lnSpc>
                          <a:spcPct val="150000"/>
                        </a:lnSpc>
                        <a:spcBef>
                          <a:spcPts val="700"/>
                        </a:spcBef>
                        <a:spcAft>
                          <a:spcPts val="1400"/>
                        </a:spcAft>
                      </a:pPr>
                      <a:r>
                        <a:rPr lang="it-IT" sz="1400">
                          <a:effectLst/>
                        </a:rPr>
                        <a:t>% Ass. semplice</a:t>
                      </a:r>
                      <a:endParaRPr lang="it-IT" sz="1000">
                        <a:solidFill>
                          <a:srgbClr val="000000"/>
                        </a:solidFill>
                        <a:effectLst/>
                        <a:latin typeface="Calibri"/>
                        <a:ea typeface="Times New Roman"/>
                        <a:cs typeface="Times New Roman"/>
                      </a:endParaRPr>
                    </a:p>
                  </a:txBody>
                  <a:tcPr marL="68580" marR="68580" marT="0" marB="0"/>
                </a:tc>
                <a:tc>
                  <a:txBody>
                    <a:bodyPr/>
                    <a:lstStyle/>
                    <a:p>
                      <a:pPr algn="just">
                        <a:lnSpc>
                          <a:spcPct val="150000"/>
                        </a:lnSpc>
                        <a:spcBef>
                          <a:spcPts val="700"/>
                        </a:spcBef>
                        <a:spcAft>
                          <a:spcPts val="1400"/>
                        </a:spcAft>
                      </a:pPr>
                      <a:r>
                        <a:rPr lang="it-IT" sz="1400">
                          <a:effectLst/>
                        </a:rPr>
                        <a:t>% Ass. Rete</a:t>
                      </a:r>
                      <a:endParaRPr lang="it-IT" sz="1000">
                        <a:solidFill>
                          <a:srgbClr val="000000"/>
                        </a:solidFill>
                        <a:effectLst/>
                        <a:latin typeface="Calibri"/>
                        <a:ea typeface="Times New Roman"/>
                        <a:cs typeface="Times New Roman"/>
                      </a:endParaRPr>
                    </a:p>
                  </a:txBody>
                  <a:tcPr marL="68580" marR="68580" marT="0" marB="0"/>
                </a:tc>
                <a:tc>
                  <a:txBody>
                    <a:bodyPr/>
                    <a:lstStyle/>
                    <a:p>
                      <a:pPr algn="just">
                        <a:lnSpc>
                          <a:spcPct val="150000"/>
                        </a:lnSpc>
                        <a:spcBef>
                          <a:spcPts val="700"/>
                        </a:spcBef>
                        <a:spcAft>
                          <a:spcPts val="1400"/>
                        </a:spcAft>
                      </a:pPr>
                      <a:r>
                        <a:rPr lang="it-IT" sz="1400">
                          <a:effectLst/>
                        </a:rPr>
                        <a:t>% Ass. Gruppo</a:t>
                      </a:r>
                      <a:endParaRPr lang="it-IT" sz="1000">
                        <a:solidFill>
                          <a:srgbClr val="000000"/>
                        </a:solidFill>
                        <a:effectLst/>
                        <a:latin typeface="Calibri"/>
                        <a:ea typeface="Times New Roman"/>
                        <a:cs typeface="Times New Roman"/>
                      </a:endParaRPr>
                    </a:p>
                  </a:txBody>
                  <a:tcPr marL="68580" marR="68580" marT="0" marB="0"/>
                </a:tc>
                <a:tc>
                  <a:txBody>
                    <a:bodyPr/>
                    <a:lstStyle/>
                    <a:p>
                      <a:pPr algn="just">
                        <a:lnSpc>
                          <a:spcPct val="150000"/>
                        </a:lnSpc>
                        <a:spcBef>
                          <a:spcPts val="700"/>
                        </a:spcBef>
                        <a:spcAft>
                          <a:spcPts val="1400"/>
                        </a:spcAft>
                      </a:pPr>
                      <a:r>
                        <a:rPr lang="it-IT" sz="1400">
                          <a:effectLst/>
                        </a:rPr>
                        <a:t>% Ass. Mista</a:t>
                      </a:r>
                      <a:endParaRPr lang="it-IT" sz="1000">
                        <a:solidFill>
                          <a:srgbClr val="000000"/>
                        </a:solidFill>
                        <a:effectLst/>
                        <a:latin typeface="Calibri"/>
                        <a:ea typeface="Times New Roman"/>
                        <a:cs typeface="Times New Roman"/>
                      </a:endParaRPr>
                    </a:p>
                  </a:txBody>
                  <a:tcPr marL="68580" marR="68580" marT="0" marB="0"/>
                </a:tc>
              </a:tr>
              <a:tr h="305351">
                <a:tc>
                  <a:txBody>
                    <a:bodyPr/>
                    <a:lstStyle/>
                    <a:p>
                      <a:pPr algn="just">
                        <a:lnSpc>
                          <a:spcPct val="150000"/>
                        </a:lnSpc>
                        <a:spcBef>
                          <a:spcPts val="700"/>
                        </a:spcBef>
                        <a:spcAft>
                          <a:spcPts val="1400"/>
                        </a:spcAft>
                      </a:pPr>
                      <a:r>
                        <a:rPr lang="it-IT" sz="1400">
                          <a:effectLst/>
                        </a:rPr>
                        <a:t>ASP Cosenza</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37,79</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10,45</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13,67</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3,37</a:t>
                      </a:r>
                      <a:endParaRPr lang="it-IT" sz="1000">
                        <a:solidFill>
                          <a:srgbClr val="000000"/>
                        </a:solidFill>
                        <a:effectLst/>
                        <a:latin typeface="Calibri"/>
                        <a:ea typeface="Times New Roman"/>
                        <a:cs typeface="Times New Roman"/>
                      </a:endParaRPr>
                    </a:p>
                  </a:txBody>
                  <a:tcPr marL="68580" marR="68580" marT="0" marB="0"/>
                </a:tc>
              </a:tr>
              <a:tr h="305351">
                <a:tc>
                  <a:txBody>
                    <a:bodyPr/>
                    <a:lstStyle/>
                    <a:p>
                      <a:pPr algn="just">
                        <a:lnSpc>
                          <a:spcPct val="150000"/>
                        </a:lnSpc>
                        <a:spcBef>
                          <a:spcPts val="700"/>
                        </a:spcBef>
                        <a:spcAft>
                          <a:spcPts val="1400"/>
                        </a:spcAft>
                      </a:pPr>
                      <a:r>
                        <a:rPr lang="it-IT" sz="1400">
                          <a:effectLst/>
                        </a:rPr>
                        <a:t>ASP Crotone</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41,42</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6,54</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13,95</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0</a:t>
                      </a:r>
                      <a:endParaRPr lang="it-IT" sz="1000">
                        <a:solidFill>
                          <a:srgbClr val="000000"/>
                        </a:solidFill>
                        <a:effectLst/>
                        <a:latin typeface="Calibri"/>
                        <a:ea typeface="Times New Roman"/>
                        <a:cs typeface="Times New Roman"/>
                      </a:endParaRPr>
                    </a:p>
                  </a:txBody>
                  <a:tcPr marL="68580" marR="68580" marT="0" marB="0"/>
                </a:tc>
              </a:tr>
              <a:tr h="305351">
                <a:tc>
                  <a:txBody>
                    <a:bodyPr/>
                    <a:lstStyle/>
                    <a:p>
                      <a:pPr algn="just">
                        <a:lnSpc>
                          <a:spcPct val="150000"/>
                        </a:lnSpc>
                        <a:spcBef>
                          <a:spcPts val="700"/>
                        </a:spcBef>
                        <a:spcAft>
                          <a:spcPts val="1400"/>
                        </a:spcAft>
                      </a:pPr>
                      <a:r>
                        <a:rPr lang="it-IT" sz="1400">
                          <a:effectLst/>
                        </a:rPr>
                        <a:t>ASP Catanzaro</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14,05</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31,63</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13,11</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16,43</a:t>
                      </a:r>
                      <a:endParaRPr lang="it-IT" sz="1000">
                        <a:solidFill>
                          <a:srgbClr val="000000"/>
                        </a:solidFill>
                        <a:effectLst/>
                        <a:latin typeface="Calibri"/>
                        <a:ea typeface="Times New Roman"/>
                        <a:cs typeface="Times New Roman"/>
                      </a:endParaRPr>
                    </a:p>
                  </a:txBody>
                  <a:tcPr marL="68580" marR="68580" marT="0" marB="0"/>
                </a:tc>
              </a:tr>
              <a:tr h="305351">
                <a:tc>
                  <a:txBody>
                    <a:bodyPr/>
                    <a:lstStyle/>
                    <a:p>
                      <a:pPr algn="just">
                        <a:lnSpc>
                          <a:spcPct val="150000"/>
                        </a:lnSpc>
                        <a:spcBef>
                          <a:spcPts val="700"/>
                        </a:spcBef>
                        <a:spcAft>
                          <a:spcPts val="1400"/>
                        </a:spcAft>
                      </a:pPr>
                      <a:r>
                        <a:rPr lang="it-IT" sz="1400">
                          <a:effectLst/>
                        </a:rPr>
                        <a:t>ASP Vibo V.</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18,77</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dirty="0">
                          <a:effectLst/>
                        </a:rPr>
                        <a:t>10,71</a:t>
                      </a:r>
                      <a:endParaRPr lang="it-IT" sz="1000" dirty="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14,66</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6,01</a:t>
                      </a:r>
                      <a:endParaRPr lang="it-IT" sz="1000">
                        <a:solidFill>
                          <a:srgbClr val="000000"/>
                        </a:solidFill>
                        <a:effectLst/>
                        <a:latin typeface="Calibri"/>
                        <a:ea typeface="Times New Roman"/>
                        <a:cs typeface="Times New Roman"/>
                      </a:endParaRPr>
                    </a:p>
                  </a:txBody>
                  <a:tcPr marL="68580" marR="68580" marT="0" marB="0"/>
                </a:tc>
              </a:tr>
              <a:tr h="305351">
                <a:tc>
                  <a:txBody>
                    <a:bodyPr/>
                    <a:lstStyle/>
                    <a:p>
                      <a:pPr algn="just">
                        <a:lnSpc>
                          <a:spcPct val="150000"/>
                        </a:lnSpc>
                        <a:spcBef>
                          <a:spcPts val="700"/>
                        </a:spcBef>
                        <a:spcAft>
                          <a:spcPts val="1400"/>
                        </a:spcAft>
                      </a:pPr>
                      <a:r>
                        <a:rPr lang="it-IT" sz="1400">
                          <a:effectLst/>
                        </a:rPr>
                        <a:t>ASP Reggio C.</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28,95</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0,96</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19,37</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11,28</a:t>
                      </a:r>
                      <a:endParaRPr lang="it-IT" sz="1000">
                        <a:solidFill>
                          <a:srgbClr val="000000"/>
                        </a:solidFill>
                        <a:effectLst/>
                        <a:latin typeface="Calibri"/>
                        <a:ea typeface="Times New Roman"/>
                        <a:cs typeface="Times New Roman"/>
                      </a:endParaRPr>
                    </a:p>
                  </a:txBody>
                  <a:tcPr marL="68580" marR="68580" marT="0" marB="0"/>
                </a:tc>
              </a:tr>
              <a:tr h="1571757">
                <a:tc>
                  <a:txBody>
                    <a:bodyPr/>
                    <a:lstStyle/>
                    <a:p>
                      <a:pPr algn="l">
                        <a:lnSpc>
                          <a:spcPct val="150000"/>
                        </a:lnSpc>
                        <a:spcBef>
                          <a:spcPts val="700"/>
                        </a:spcBef>
                        <a:spcAft>
                          <a:spcPts val="1400"/>
                        </a:spcAft>
                      </a:pPr>
                      <a:r>
                        <a:rPr lang="it-IT" sz="1400">
                          <a:effectLst/>
                        </a:rPr>
                        <a:t>% TOTALE popolazione assistita</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29,67</a:t>
                      </a:r>
                      <a:endParaRPr lang="it-IT" sz="1000">
                        <a:effectLst/>
                      </a:endParaRPr>
                    </a:p>
                    <a:p>
                      <a:pPr algn="ctr">
                        <a:lnSpc>
                          <a:spcPct val="150000"/>
                        </a:lnSpc>
                        <a:spcBef>
                          <a:spcPts val="700"/>
                        </a:spcBef>
                        <a:spcAft>
                          <a:spcPts val="1400"/>
                        </a:spcAft>
                      </a:pPr>
                      <a:r>
                        <a:rPr lang="it-IT" sz="1400">
                          <a:effectLst/>
                        </a:rPr>
                        <a:t>484.747</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11,42</a:t>
                      </a:r>
                      <a:endParaRPr lang="it-IT" sz="1000">
                        <a:effectLst/>
                      </a:endParaRPr>
                    </a:p>
                    <a:p>
                      <a:pPr algn="ctr">
                        <a:lnSpc>
                          <a:spcPct val="150000"/>
                        </a:lnSpc>
                        <a:spcBef>
                          <a:spcPts val="700"/>
                        </a:spcBef>
                        <a:spcAft>
                          <a:spcPts val="1400"/>
                        </a:spcAft>
                      </a:pPr>
                      <a:r>
                        <a:rPr lang="it-IT" sz="1400">
                          <a:effectLst/>
                        </a:rPr>
                        <a:t>186.831</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a:effectLst/>
                        </a:rPr>
                        <a:t>15,27</a:t>
                      </a:r>
                      <a:endParaRPr lang="it-IT" sz="1000">
                        <a:effectLst/>
                      </a:endParaRPr>
                    </a:p>
                    <a:p>
                      <a:pPr algn="ctr">
                        <a:lnSpc>
                          <a:spcPct val="150000"/>
                        </a:lnSpc>
                        <a:spcBef>
                          <a:spcPts val="700"/>
                        </a:spcBef>
                        <a:spcAft>
                          <a:spcPts val="1400"/>
                        </a:spcAft>
                      </a:pPr>
                      <a:r>
                        <a:rPr lang="it-IT" sz="1400">
                          <a:effectLst/>
                        </a:rPr>
                        <a:t>249.817</a:t>
                      </a:r>
                      <a:endParaRPr lang="it-IT" sz="1000">
                        <a:effectLst/>
                      </a:endParaRPr>
                    </a:p>
                    <a:p>
                      <a:pPr algn="ctr">
                        <a:lnSpc>
                          <a:spcPct val="150000"/>
                        </a:lnSpc>
                        <a:spcBef>
                          <a:spcPts val="700"/>
                        </a:spcBef>
                        <a:spcAft>
                          <a:spcPts val="1400"/>
                        </a:spcAft>
                      </a:pPr>
                      <a:r>
                        <a:rPr lang="it-IT" sz="1400">
                          <a:effectLst/>
                        </a:rPr>
                        <a:t> </a:t>
                      </a:r>
                      <a:endParaRPr lang="it-IT" sz="1000">
                        <a:solidFill>
                          <a:srgbClr val="000000"/>
                        </a:solidFill>
                        <a:effectLst/>
                        <a:latin typeface="Calibri"/>
                        <a:ea typeface="Times New Roman"/>
                        <a:cs typeface="Times New Roman"/>
                      </a:endParaRPr>
                    </a:p>
                  </a:txBody>
                  <a:tcPr marL="68580" marR="68580" marT="0" marB="0"/>
                </a:tc>
                <a:tc>
                  <a:txBody>
                    <a:bodyPr/>
                    <a:lstStyle/>
                    <a:p>
                      <a:pPr algn="ctr">
                        <a:lnSpc>
                          <a:spcPct val="150000"/>
                        </a:lnSpc>
                        <a:spcBef>
                          <a:spcPts val="700"/>
                        </a:spcBef>
                        <a:spcAft>
                          <a:spcPts val="1400"/>
                        </a:spcAft>
                      </a:pPr>
                      <a:r>
                        <a:rPr lang="it-IT" sz="1400" dirty="0">
                          <a:effectLst/>
                        </a:rPr>
                        <a:t>7,93</a:t>
                      </a:r>
                      <a:endParaRPr lang="it-IT" sz="1000" dirty="0">
                        <a:effectLst/>
                      </a:endParaRPr>
                    </a:p>
                    <a:p>
                      <a:pPr algn="ctr">
                        <a:lnSpc>
                          <a:spcPct val="150000"/>
                        </a:lnSpc>
                        <a:spcBef>
                          <a:spcPts val="700"/>
                        </a:spcBef>
                        <a:spcAft>
                          <a:spcPts val="1400"/>
                        </a:spcAft>
                      </a:pPr>
                      <a:r>
                        <a:rPr lang="it-IT" sz="1400" dirty="0">
                          <a:effectLst/>
                        </a:rPr>
                        <a:t>129.735</a:t>
                      </a:r>
                      <a:endParaRPr lang="it-IT" sz="1000" dirty="0">
                        <a:solidFill>
                          <a:srgbClr val="000000"/>
                        </a:solidFill>
                        <a:effectLst/>
                        <a:latin typeface="Calibri"/>
                        <a:ea typeface="Times New Roman"/>
                        <a:cs typeface="Times New Roman"/>
                      </a:endParaRPr>
                    </a:p>
                  </a:txBody>
                  <a:tcPr marL="68580" marR="68580" marT="0" marB="0"/>
                </a:tc>
              </a:tr>
            </a:tbl>
          </a:graphicData>
        </a:graphic>
      </p:graphicFrame>
      <p:sp>
        <p:nvSpPr>
          <p:cNvPr id="3" name="Segnaposto numero diapositiva 2"/>
          <p:cNvSpPr>
            <a:spLocks noGrp="1"/>
          </p:cNvSpPr>
          <p:nvPr>
            <p:ph type="sldNum" sz="quarter" idx="12"/>
          </p:nvPr>
        </p:nvSpPr>
        <p:spPr/>
        <p:txBody>
          <a:bodyPr/>
          <a:lstStyle/>
          <a:p>
            <a:fld id="{A3D62A1C-77C1-4326-AF33-0AC270094006}" type="slidenum">
              <a:rPr lang="it-IT" smtClean="0"/>
              <a:t>3</a:t>
            </a:fld>
            <a:endParaRPr lang="it-IT"/>
          </a:p>
        </p:txBody>
      </p:sp>
      <p:sp>
        <p:nvSpPr>
          <p:cNvPr id="2" name="Titolo 1"/>
          <p:cNvSpPr>
            <a:spLocks noGrp="1"/>
          </p:cNvSpPr>
          <p:nvPr>
            <p:ph type="title"/>
          </p:nvPr>
        </p:nvSpPr>
        <p:spPr/>
        <p:txBody>
          <a:bodyPr>
            <a:normAutofit/>
          </a:bodyPr>
          <a:lstStyle/>
          <a:p>
            <a:r>
              <a:rPr lang="it-IT" sz="2800" dirty="0" smtClean="0"/>
              <a:t>Percentuale di adesione a forme associative MMG per singola ASP anno 2016</a:t>
            </a:r>
            <a:endParaRPr lang="it-IT" sz="2800" dirty="0"/>
          </a:p>
        </p:txBody>
      </p:sp>
      <p:sp>
        <p:nvSpPr>
          <p:cNvPr id="5" name="CasellaDiTesto 4"/>
          <p:cNvSpPr txBox="1"/>
          <p:nvPr/>
        </p:nvSpPr>
        <p:spPr>
          <a:xfrm>
            <a:off x="323528" y="5445224"/>
            <a:ext cx="8568951" cy="1015663"/>
          </a:xfrm>
          <a:prstGeom prst="rect">
            <a:avLst/>
          </a:prstGeom>
          <a:noFill/>
        </p:spPr>
        <p:txBody>
          <a:bodyPr wrap="square" rtlCol="0">
            <a:spAutoFit/>
          </a:bodyPr>
          <a:lstStyle/>
          <a:p>
            <a:pPr algn="ctr"/>
            <a:r>
              <a:rPr lang="it-IT" sz="2000" b="1" dirty="0" smtClean="0"/>
              <a:t>Dai dati rilevati emerge una tendenza all’adesione alle forme associative in maniera diversificata nelle diverse AA.SS.PP con superamento, in taluni casi, dei limiti percentuali previsti dall’AIR vigente (DGR 580 /2006 -</a:t>
            </a:r>
            <a:endParaRPr lang="it-IT" sz="2000" b="1" dirty="0"/>
          </a:p>
        </p:txBody>
      </p:sp>
    </p:spTree>
    <p:extLst>
      <p:ext uri="{BB962C8B-B14F-4D97-AF65-F5344CB8AC3E}">
        <p14:creationId xmlns:p14="http://schemas.microsoft.com/office/powerpoint/2010/main" val="4070586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64704"/>
            <a:ext cx="8363272" cy="5832648"/>
          </a:xfrm>
        </p:spPr>
        <p:txBody>
          <a:bodyPr>
            <a:normAutofit fontScale="85000" lnSpcReduction="10000"/>
          </a:bodyPr>
          <a:lstStyle/>
          <a:p>
            <a:pPr marL="0" indent="0" algn="ctr">
              <a:buNone/>
            </a:pPr>
            <a:r>
              <a:rPr lang="it-IT" dirty="0" smtClean="0"/>
              <a:t>AIR Regione Calabria e nuovi modelli organizzativi.</a:t>
            </a:r>
          </a:p>
          <a:p>
            <a:pPr marL="0" indent="0">
              <a:buNone/>
            </a:pPr>
            <a:r>
              <a:rPr lang="it-IT" dirty="0" smtClean="0"/>
              <a:t>L’operatività delle forme associative già sperimentate deve transitare in  nuovi modelli organizzativi .</a:t>
            </a:r>
          </a:p>
          <a:p>
            <a:pPr marL="0" indent="0">
              <a:buNone/>
            </a:pPr>
            <a:r>
              <a:rPr lang="it-IT" dirty="0" smtClean="0"/>
              <a:t>Le linee guida della proposta  sono state approfondite attraverso le seguente tematiche  e che sono::</a:t>
            </a:r>
          </a:p>
          <a:p>
            <a:pPr marL="0" indent="0">
              <a:buNone/>
            </a:pPr>
            <a:r>
              <a:rPr lang="it-IT" dirty="0" smtClean="0"/>
              <a:t>1.	Norme generali:  organizzazione delle cure primarie secondo il decreto Balduzzi, Patto per la salute e il DCA 76/2015 (con particolare riferimento all’organizzazione delle UCCP ed AFT) ; rapporto ottimale ed art.59 lettera B comma 15 .</a:t>
            </a:r>
          </a:p>
          <a:p>
            <a:pPr marL="0" indent="0">
              <a:buNone/>
            </a:pPr>
            <a:r>
              <a:rPr lang="it-IT" dirty="0" smtClean="0"/>
              <a:t>•	Art. 12 comma 12.2 dell’AIR di cui alla DGR dell’ 8 agosto 2006 n. 50</a:t>
            </a:r>
          </a:p>
          <a:p>
            <a:pPr marL="0" indent="0">
              <a:buNone/>
            </a:pPr>
            <a:r>
              <a:rPr lang="it-IT" dirty="0" smtClean="0"/>
              <a:t>Il testo viene così emendato: “ il rapporto ottimale viene fissato in 1 medico ogni 1000 assistiti, tale rapporto viene elevato ad 1 medico ogni 1200 assistiti negli ambiti di scelta ove è iscritto almeno 1 medico con meno di 500 scelte”.</a:t>
            </a:r>
          </a:p>
          <a:p>
            <a:pPr marL="0" indent="0">
              <a:buNone/>
            </a:pP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4</a:t>
            </a:fld>
            <a:endParaRPr lang="it-IT"/>
          </a:p>
        </p:txBody>
      </p:sp>
    </p:spTree>
    <p:extLst>
      <p:ext uri="{BB962C8B-B14F-4D97-AF65-F5344CB8AC3E}">
        <p14:creationId xmlns:p14="http://schemas.microsoft.com/office/powerpoint/2010/main" val="7013267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336704"/>
          </a:xfrm>
        </p:spPr>
        <p:txBody>
          <a:bodyPr>
            <a:normAutofit fontScale="70000" lnSpcReduction="20000"/>
          </a:bodyPr>
          <a:lstStyle/>
          <a:p>
            <a:pPr marL="0" indent="0">
              <a:buNone/>
            </a:pPr>
            <a:r>
              <a:rPr lang="it-IT" dirty="0" smtClean="0"/>
              <a:t>La quota prevista viene corrisposta per le seguenti attività secondo il peso percentuale di ciascun obiettivo programmato di seguito indicato .</a:t>
            </a:r>
          </a:p>
          <a:p>
            <a:pPr marL="514350" indent="-514350">
              <a:buAutoNum type="arabicPeriod"/>
            </a:pPr>
            <a:r>
              <a:rPr lang="it-IT" b="1" dirty="0" smtClean="0"/>
              <a:t>programmi regionali ed aziendali di appropriatezza prescrittiva</a:t>
            </a:r>
            <a:r>
              <a:rPr lang="it-IT" dirty="0" smtClean="0"/>
              <a:t> (60 % del 3,08):; </a:t>
            </a:r>
          </a:p>
          <a:p>
            <a:pPr marL="514350" indent="-514350">
              <a:buAutoNum type="arabicPeriod"/>
            </a:pPr>
            <a:r>
              <a:rPr lang="it-IT" b="1" dirty="0" smtClean="0"/>
              <a:t>partecipazione a screening oncologici </a:t>
            </a:r>
            <a:r>
              <a:rPr lang="it-IT" dirty="0" smtClean="0"/>
              <a:t>(25 %): (</a:t>
            </a:r>
            <a:r>
              <a:rPr lang="it-IT" dirty="0" err="1" smtClean="0"/>
              <a:t>cervico</a:t>
            </a:r>
            <a:r>
              <a:rPr lang="it-IT" dirty="0" smtClean="0"/>
              <a:t>-carcinoma, mammella e colon-retto).</a:t>
            </a:r>
          </a:p>
          <a:p>
            <a:pPr marL="514350" indent="-514350">
              <a:buAutoNum type="arabicPeriod"/>
            </a:pPr>
            <a:r>
              <a:rPr lang="it-IT" b="1" dirty="0" smtClean="0"/>
              <a:t>programmi di formazione ed informazione ai pazienti </a:t>
            </a:r>
            <a:r>
              <a:rPr lang="it-IT" dirty="0" smtClean="0"/>
              <a:t>(educazione sanitaria, diario della gravidanza, ecc.) (5 %).</a:t>
            </a:r>
          </a:p>
          <a:p>
            <a:pPr marL="514350" indent="-514350">
              <a:buAutoNum type="arabicPeriod"/>
            </a:pPr>
            <a:r>
              <a:rPr lang="it-IT" b="1" dirty="0" smtClean="0"/>
              <a:t>raggiungimento delle coperture vaccinali dell’adulto previste dai LEA </a:t>
            </a:r>
            <a:r>
              <a:rPr lang="it-IT" dirty="0" smtClean="0"/>
              <a:t>(10 % del).</a:t>
            </a:r>
          </a:p>
          <a:p>
            <a:pPr marL="514350" indent="-514350">
              <a:buAutoNum type="arabicPeriod"/>
            </a:pPr>
            <a:endParaRPr lang="it-IT" dirty="0"/>
          </a:p>
          <a:p>
            <a:pPr marL="0" indent="0">
              <a:buNone/>
            </a:pPr>
            <a:r>
              <a:rPr lang="it-IT" dirty="0" smtClean="0"/>
              <a:t>I progetti aziendali, definiti secondo percorsi concordati tra Azienda e OO.SS. di categoria maggiormente rappresentative, sulla base di quanto stabilito a livello regionale, devono prevedere: </a:t>
            </a:r>
          </a:p>
          <a:p>
            <a:pPr marL="0" indent="0">
              <a:buNone/>
            </a:pPr>
            <a:r>
              <a:rPr lang="it-IT" dirty="0" smtClean="0"/>
              <a:t>•	l’adesione e la partecipazione dei medici di Assistenza Primaria</a:t>
            </a:r>
          </a:p>
          <a:p>
            <a:pPr marL="0" indent="0">
              <a:buNone/>
            </a:pPr>
            <a:r>
              <a:rPr lang="it-IT" dirty="0" smtClean="0"/>
              <a:t>•	l’individuazione di adeguati meccanismi di verifica del raggiungimento degli obiettivi</a:t>
            </a:r>
          </a:p>
          <a:p>
            <a:pPr marL="0" indent="0">
              <a:buNone/>
            </a:pPr>
            <a:r>
              <a:rPr lang="it-IT" dirty="0" smtClean="0"/>
              <a:t>•	la partecipazione dei medici in forma singola o in forma associata</a:t>
            </a:r>
          </a:p>
          <a:p>
            <a:pPr marL="0" indent="0">
              <a:buNone/>
            </a:pPr>
            <a:r>
              <a:rPr lang="it-IT" dirty="0" smtClean="0"/>
              <a:t>•	la ripartizione dell’ammontare delle risorse da assegnare a ciascuna linea progettuale </a:t>
            </a:r>
          </a:p>
          <a:p>
            <a:pPr marL="0" indent="0">
              <a:buNone/>
            </a:pPr>
            <a:r>
              <a:rPr lang="it-IT" dirty="0" smtClean="0"/>
              <a:t>•	l’individuazione degli obiettivi e dei relativi indicatori </a:t>
            </a:r>
          </a:p>
          <a:p>
            <a:pPr marL="0" indent="0">
              <a:buNone/>
            </a:pP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5</a:t>
            </a:fld>
            <a:endParaRPr lang="it-IT"/>
          </a:p>
        </p:txBody>
      </p:sp>
    </p:spTree>
    <p:extLst>
      <p:ext uri="{BB962C8B-B14F-4D97-AF65-F5344CB8AC3E}">
        <p14:creationId xmlns:p14="http://schemas.microsoft.com/office/powerpoint/2010/main" val="2788890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404664"/>
            <a:ext cx="8640960" cy="6453336"/>
          </a:xfrm>
        </p:spPr>
        <p:txBody>
          <a:bodyPr>
            <a:normAutofit fontScale="92500" lnSpcReduction="20000"/>
          </a:bodyPr>
          <a:lstStyle/>
          <a:p>
            <a:pPr marL="0" indent="0" algn="ctr">
              <a:buNone/>
            </a:pPr>
            <a:r>
              <a:rPr lang="it-IT" dirty="0" smtClean="0">
                <a:solidFill>
                  <a:srgbClr val="FF0000"/>
                </a:solidFill>
              </a:rPr>
              <a:t>Linee guida per la costituzione </a:t>
            </a:r>
          </a:p>
          <a:p>
            <a:pPr marL="0" indent="0" algn="ctr">
              <a:buNone/>
            </a:pPr>
            <a:r>
              <a:rPr lang="it-IT" dirty="0" smtClean="0">
                <a:solidFill>
                  <a:srgbClr val="FF0000"/>
                </a:solidFill>
              </a:rPr>
              <a:t>delle </a:t>
            </a:r>
            <a:r>
              <a:rPr lang="it-IT" sz="3400" b="1" dirty="0" smtClean="0">
                <a:solidFill>
                  <a:srgbClr val="FF0000"/>
                </a:solidFill>
              </a:rPr>
              <a:t>AFT</a:t>
            </a:r>
            <a:r>
              <a:rPr lang="it-IT" dirty="0" smtClean="0">
                <a:solidFill>
                  <a:srgbClr val="FF0000"/>
                </a:solidFill>
              </a:rPr>
              <a:t> e delle </a:t>
            </a:r>
            <a:r>
              <a:rPr lang="it-IT" sz="3400" b="1" dirty="0" smtClean="0">
                <a:solidFill>
                  <a:srgbClr val="FF0000"/>
                </a:solidFill>
              </a:rPr>
              <a:t>UCCP</a:t>
            </a:r>
            <a:r>
              <a:rPr lang="it-IT" dirty="0" smtClean="0">
                <a:solidFill>
                  <a:srgbClr val="FF0000"/>
                </a:solidFill>
              </a:rPr>
              <a:t>. </a:t>
            </a:r>
          </a:p>
          <a:p>
            <a:pPr marL="0" indent="0">
              <a:buNone/>
            </a:pPr>
            <a:r>
              <a:rPr lang="it-IT" dirty="0" smtClean="0"/>
              <a:t>Gli indirizzi programmatori regionali, nel rispetto degli AA.CC.NN. di Medicina Generale, Pediatria di libera scelta e Specialista Ambulatoriale ed in particolare la L. n.158 , prevedono lo sviluppo delle forme organizzative più complesse della medicina convenzionata quale forma di potenziamento della risposta a livello territoriale ai crescenti bisogni di salute espressi dai cittadini.</a:t>
            </a:r>
          </a:p>
          <a:p>
            <a:pPr marL="0" indent="0">
              <a:buNone/>
            </a:pPr>
            <a:r>
              <a:rPr lang="it-IT" dirty="0" smtClean="0"/>
              <a:t>Sulla base di quanto sopra esposto, la Regione intende strutturare, la rete delle cure primarie tramite la trasformazione progressiva delle forme organizzative attuali fino all'attivazione definitiva delle </a:t>
            </a:r>
            <a:r>
              <a:rPr lang="it-IT" b="1" dirty="0" smtClean="0">
                <a:solidFill>
                  <a:srgbClr val="FF0000"/>
                </a:solidFill>
              </a:rPr>
              <a:t>AFT e</a:t>
            </a:r>
            <a:r>
              <a:rPr lang="it-IT" dirty="0" smtClean="0"/>
              <a:t> delle </a:t>
            </a:r>
            <a:r>
              <a:rPr lang="it-IT" b="1" dirty="0" smtClean="0">
                <a:solidFill>
                  <a:srgbClr val="FF0000"/>
                </a:solidFill>
              </a:rPr>
              <a:t>UCCP</a:t>
            </a:r>
            <a:r>
              <a:rPr lang="it-IT" dirty="0" smtClean="0"/>
              <a:t>. </a:t>
            </a:r>
          </a:p>
          <a:p>
            <a:pPr marL="0" indent="0">
              <a:buNone/>
            </a:pPr>
            <a:r>
              <a:rPr lang="it-IT" dirty="0" smtClean="0"/>
              <a:t>Esse perseguono obiettivi di salute e di attività definiti dall'Azienda sanitaria e dal Distretto con contenuti definiti nell'ambito dell’ACN nonché dell'accordo integrativo regionale (AIR).</a:t>
            </a:r>
          </a:p>
          <a:p>
            <a:pPr marL="0" indent="0">
              <a:buNone/>
            </a:pP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6</a:t>
            </a:fld>
            <a:endParaRPr lang="it-IT"/>
          </a:p>
        </p:txBody>
      </p:sp>
    </p:spTree>
    <p:extLst>
      <p:ext uri="{BB962C8B-B14F-4D97-AF65-F5344CB8AC3E}">
        <p14:creationId xmlns:p14="http://schemas.microsoft.com/office/powerpoint/2010/main" val="22384803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6336704"/>
          </a:xfrm>
        </p:spPr>
        <p:txBody>
          <a:bodyPr>
            <a:normAutofit fontScale="77500" lnSpcReduction="20000"/>
          </a:bodyPr>
          <a:lstStyle/>
          <a:p>
            <a:pPr marL="0" indent="0" algn="ctr">
              <a:buNone/>
            </a:pPr>
            <a:r>
              <a:rPr lang="it-IT" sz="4100" b="1" dirty="0" smtClean="0">
                <a:solidFill>
                  <a:srgbClr val="FF0000"/>
                </a:solidFill>
              </a:rPr>
              <a:t>Percorso di istituzione delle AFT e UCCP</a:t>
            </a:r>
          </a:p>
          <a:p>
            <a:pPr marL="0" indent="0" algn="ctr">
              <a:buNone/>
            </a:pPr>
            <a:endParaRPr lang="it-IT" sz="1500" b="1" dirty="0" smtClean="0">
              <a:solidFill>
                <a:srgbClr val="FF0000"/>
              </a:solidFill>
            </a:endParaRPr>
          </a:p>
          <a:p>
            <a:pPr marL="0" indent="0">
              <a:buNone/>
            </a:pPr>
            <a:r>
              <a:rPr lang="it-IT" dirty="0" smtClean="0"/>
              <a:t>L’offerta delle cure primarie dovrà trovare risposte diversificate prevedendo diverse soluzioni a seconda delle caratteristiche del territorio su cui andranno ad insistere (urbano/extraurbano/ rurale e montano). Considerando anche la risposta dell'utenza all'attivazione delle UCCP, le ASP dovranno presentare una proposta di organizzazione delle cure primarie che comporti: </a:t>
            </a:r>
          </a:p>
          <a:p>
            <a:pPr marL="0" indent="0">
              <a:buNone/>
            </a:pPr>
            <a:r>
              <a:rPr lang="it-IT" dirty="0" smtClean="0"/>
              <a:t>•	</a:t>
            </a:r>
            <a:r>
              <a:rPr lang="it-IT" b="1" dirty="0" smtClean="0"/>
              <a:t>la trasformazione delle forme organizzative attuali </a:t>
            </a:r>
            <a:r>
              <a:rPr lang="it-IT" dirty="0" smtClean="0"/>
              <a:t>(forma associativa semplice, in rete, di gruppo e mista) nelle AFT e nelle UCCP; </a:t>
            </a:r>
          </a:p>
          <a:p>
            <a:pPr marL="0" indent="0">
              <a:buNone/>
            </a:pPr>
            <a:r>
              <a:rPr lang="it-IT" dirty="0" smtClean="0"/>
              <a:t>•	</a:t>
            </a:r>
            <a:r>
              <a:rPr lang="it-IT" b="1" dirty="0" smtClean="0"/>
              <a:t>lo sviluppo di servizi integrativi per il periodo estivo </a:t>
            </a:r>
            <a:r>
              <a:rPr lang="it-IT" dirty="0" smtClean="0"/>
              <a:t>con possibilità di attivare la guardia turistica estiva in corrispondenza delle UCCP nelle zone turistiche, a fronte dell'aumento temporaneo di utenza. </a:t>
            </a:r>
          </a:p>
          <a:p>
            <a:pPr marL="0" indent="0">
              <a:buNone/>
            </a:pPr>
            <a:r>
              <a:rPr lang="it-IT" dirty="0" smtClean="0"/>
              <a:t>Gli spazi (studi e ambulatori), il personale amministrativo e infermieristico e le dotazioni tecnologiche potranno essere messi a disposizione dall’ASP o dai medici costituti in associazione secondo quanto previsto dal presente accordo. </a:t>
            </a:r>
          </a:p>
          <a:p>
            <a:pPr marL="0" indent="0">
              <a:buNone/>
            </a:pP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7</a:t>
            </a:fld>
            <a:endParaRPr lang="it-IT"/>
          </a:p>
        </p:txBody>
      </p:sp>
    </p:spTree>
    <p:extLst>
      <p:ext uri="{BB962C8B-B14F-4D97-AF65-F5344CB8AC3E}">
        <p14:creationId xmlns:p14="http://schemas.microsoft.com/office/powerpoint/2010/main" val="3408862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08720"/>
            <a:ext cx="8435280" cy="5217443"/>
          </a:xfrm>
        </p:spPr>
        <p:txBody>
          <a:bodyPr>
            <a:normAutofit lnSpcReduction="10000"/>
          </a:bodyPr>
          <a:lstStyle/>
          <a:p>
            <a:pPr marL="0" indent="0" algn="ctr">
              <a:buNone/>
            </a:pPr>
            <a:r>
              <a:rPr lang="it-IT" sz="3800" b="1" dirty="0" smtClean="0">
                <a:solidFill>
                  <a:srgbClr val="FF0000"/>
                </a:solidFill>
              </a:rPr>
              <a:t>Definizione di AFT </a:t>
            </a:r>
          </a:p>
          <a:p>
            <a:pPr marL="0" indent="0" algn="ctr">
              <a:buNone/>
            </a:pPr>
            <a:endParaRPr lang="it-IT" sz="1300" b="1" dirty="0" smtClean="0">
              <a:solidFill>
                <a:srgbClr val="FF0000"/>
              </a:solidFill>
            </a:endParaRPr>
          </a:p>
          <a:p>
            <a:pPr marL="0" indent="0">
              <a:buNone/>
            </a:pPr>
            <a:r>
              <a:rPr lang="it-IT" dirty="0" smtClean="0"/>
              <a:t>L'AFT è un raggruppamento funzionale, </a:t>
            </a:r>
            <a:r>
              <a:rPr lang="it-IT" dirty="0" err="1" smtClean="0"/>
              <a:t>monoprofessionale</a:t>
            </a:r>
            <a:r>
              <a:rPr lang="it-IT" dirty="0" smtClean="0"/>
              <a:t> di Medici di Medicina Generale (allo stato attuale: medici di Assistenza primaria, di Continuità Assistenziale e della medicina dei servizi) con un bacino d’utenza non superiore a 30.000 assistiti.</a:t>
            </a:r>
          </a:p>
          <a:p>
            <a:pPr marL="0" indent="0">
              <a:buNone/>
            </a:pPr>
            <a:r>
              <a:rPr lang="it-IT" dirty="0" smtClean="0"/>
              <a:t>Le AFT comprendono al loro interno singoli medici, associati in forma organizzata e che integrano le proprie attività attraverso la condivisione di un unico strumento informativo di gestione della scheda paziente. </a:t>
            </a:r>
          </a:p>
          <a:p>
            <a:pPr marL="0" indent="0">
              <a:buNone/>
            </a:pPr>
            <a:endParaRPr lang="it-IT" dirty="0"/>
          </a:p>
        </p:txBody>
      </p:sp>
      <p:sp>
        <p:nvSpPr>
          <p:cNvPr id="2" name="Segnaposto numero diapositiva 1"/>
          <p:cNvSpPr>
            <a:spLocks noGrp="1"/>
          </p:cNvSpPr>
          <p:nvPr>
            <p:ph type="sldNum" sz="quarter" idx="12"/>
          </p:nvPr>
        </p:nvSpPr>
        <p:spPr/>
        <p:txBody>
          <a:bodyPr/>
          <a:lstStyle/>
          <a:p>
            <a:fld id="{A3D62A1C-77C1-4326-AF33-0AC270094006}" type="slidenum">
              <a:rPr lang="it-IT" smtClean="0"/>
              <a:t>8</a:t>
            </a:fld>
            <a:endParaRPr lang="it-IT"/>
          </a:p>
        </p:txBody>
      </p:sp>
    </p:spTree>
    <p:extLst>
      <p:ext uri="{BB962C8B-B14F-4D97-AF65-F5344CB8AC3E}">
        <p14:creationId xmlns:p14="http://schemas.microsoft.com/office/powerpoint/2010/main" val="4193169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232845"/>
            <a:ext cx="8229600" cy="5616624"/>
          </a:xfrm>
        </p:spPr>
        <p:txBody>
          <a:bodyPr>
            <a:normAutofit fontScale="85000" lnSpcReduction="20000"/>
          </a:bodyPr>
          <a:lstStyle/>
          <a:p>
            <a:pPr marL="0" indent="0">
              <a:buNone/>
            </a:pPr>
            <a:r>
              <a:rPr lang="it-IT" dirty="0" smtClean="0"/>
              <a:t>1)	</a:t>
            </a:r>
            <a:r>
              <a:rPr lang="it-IT" sz="3600" b="1" dirty="0" smtClean="0">
                <a:solidFill>
                  <a:srgbClr val="FF0000"/>
                </a:solidFill>
              </a:rPr>
              <a:t>AFT in rete</a:t>
            </a:r>
            <a:r>
              <a:rPr lang="it-IT" dirty="0" smtClean="0"/>
              <a:t>: i medici continuano ad operare nei propri studi professionali condividendo la gestione delle informazioni cliniche attraverso l’utilizzo di uno strumento informativo unico </a:t>
            </a:r>
            <a:r>
              <a:rPr lang="it-IT" dirty="0"/>
              <a:t>e</a:t>
            </a:r>
            <a:r>
              <a:rPr lang="it-IT" dirty="0" smtClean="0"/>
              <a:t>d in </a:t>
            </a:r>
            <a:r>
              <a:rPr lang="it-IT" dirty="0" err="1" smtClean="0"/>
              <a:t>tete</a:t>
            </a:r>
            <a:r>
              <a:rPr lang="it-IT" dirty="0" smtClean="0"/>
              <a:t> e garantendo un’assistenza h 12.</a:t>
            </a:r>
          </a:p>
          <a:p>
            <a:pPr marL="0" indent="0">
              <a:buNone/>
            </a:pPr>
            <a:r>
              <a:rPr lang="it-IT" dirty="0" smtClean="0"/>
              <a:t>2)	</a:t>
            </a:r>
            <a:r>
              <a:rPr lang="it-IT" sz="3600" b="1" dirty="0" smtClean="0">
                <a:solidFill>
                  <a:srgbClr val="FF0000"/>
                </a:solidFill>
              </a:rPr>
              <a:t>AFT in sede unica</a:t>
            </a:r>
            <a:r>
              <a:rPr lang="it-IT" dirty="0" smtClean="0"/>
              <a:t>: i medici, pur continuando ad operare nei propri studi professionali e garantendo la gestione condivisa delle informazioni cliniche dei propri assistiti, operano anche, in ragione di specifica turnazione che garantisca un’assistenza </a:t>
            </a:r>
            <a:r>
              <a:rPr lang="it-IT" b="1" dirty="0" smtClean="0"/>
              <a:t>h 12, </a:t>
            </a:r>
            <a:r>
              <a:rPr lang="it-IT" dirty="0" smtClean="0"/>
              <a:t>presso una sede unica di riferimento messa a disposizione dalle ASP, oppure dai MMG .</a:t>
            </a:r>
          </a:p>
          <a:p>
            <a:pPr marL="0" indent="0">
              <a:buNone/>
            </a:pPr>
            <a:r>
              <a:rPr lang="it-IT" dirty="0" smtClean="0"/>
              <a:t>In ragione del complessivo riassetto delle cure primarie definito in sede aziendale, le AFT, in rete e/o in sede unica, sono funzionalmente correlate ad un’UCCP di riferimento, e ne condividono gli obiettivi di salute.</a:t>
            </a:r>
          </a:p>
          <a:p>
            <a:pPr marL="0" indent="0">
              <a:buNone/>
            </a:pPr>
            <a:r>
              <a:rPr lang="it-IT" dirty="0" smtClean="0"/>
              <a:t>Ciascuna AFT designerà un proprio referente. </a:t>
            </a:r>
          </a:p>
          <a:p>
            <a:pPr marL="0" indent="0">
              <a:buNone/>
            </a:pPr>
            <a:endParaRPr lang="it-IT" dirty="0"/>
          </a:p>
        </p:txBody>
      </p:sp>
      <p:sp>
        <p:nvSpPr>
          <p:cNvPr id="4" name="Segnaposto numero diapositiva 3"/>
          <p:cNvSpPr>
            <a:spLocks noGrp="1"/>
          </p:cNvSpPr>
          <p:nvPr>
            <p:ph type="sldNum" sz="quarter" idx="12"/>
          </p:nvPr>
        </p:nvSpPr>
        <p:spPr/>
        <p:txBody>
          <a:bodyPr/>
          <a:lstStyle/>
          <a:p>
            <a:fld id="{A3D62A1C-77C1-4326-AF33-0AC270094006}" type="slidenum">
              <a:rPr lang="it-IT" smtClean="0"/>
              <a:t>9</a:t>
            </a:fld>
            <a:endParaRPr lang="it-IT"/>
          </a:p>
        </p:txBody>
      </p:sp>
      <p:sp>
        <p:nvSpPr>
          <p:cNvPr id="2" name="Titolo 1"/>
          <p:cNvSpPr>
            <a:spLocks noGrp="1"/>
          </p:cNvSpPr>
          <p:nvPr>
            <p:ph type="title"/>
          </p:nvPr>
        </p:nvSpPr>
        <p:spPr>
          <a:xfrm>
            <a:off x="179512" y="404664"/>
            <a:ext cx="8712968" cy="1619672"/>
          </a:xfrm>
        </p:spPr>
        <p:txBody>
          <a:bodyPr>
            <a:normAutofit fontScale="90000"/>
          </a:bodyPr>
          <a:lstStyle/>
          <a:p>
            <a:pPr algn="ctr"/>
            <a:r>
              <a:rPr lang="it-IT" sz="4000" b="1" dirty="0" smtClean="0">
                <a:solidFill>
                  <a:srgbClr val="FF0000"/>
                </a:solidFill>
              </a:rPr>
              <a:t>Le AFT potranno assumere </a:t>
            </a:r>
            <a:br>
              <a:rPr lang="it-IT" sz="4000" b="1" dirty="0" smtClean="0">
                <a:solidFill>
                  <a:srgbClr val="FF0000"/>
                </a:solidFill>
              </a:rPr>
            </a:br>
            <a:r>
              <a:rPr lang="it-IT" sz="4000" b="1" dirty="0" smtClean="0">
                <a:solidFill>
                  <a:srgbClr val="FF0000"/>
                </a:solidFill>
              </a:rPr>
              <a:t>due diverse connotazioni:</a:t>
            </a:r>
            <a:r>
              <a:rPr lang="it-IT" sz="3100" b="1" dirty="0" smtClean="0">
                <a:solidFill>
                  <a:srgbClr val="FF0000"/>
                </a:solidFill>
              </a:rPr>
              <a:t/>
            </a:r>
            <a:br>
              <a:rPr lang="it-IT" sz="3100" b="1" dirty="0" smtClean="0">
                <a:solidFill>
                  <a:srgbClr val="FF0000"/>
                </a:solidFill>
              </a:rPr>
            </a:br>
            <a:r>
              <a:rPr lang="it-IT" dirty="0" smtClean="0"/>
              <a:t/>
            </a:r>
            <a:br>
              <a:rPr lang="it-IT" dirty="0" smtClean="0"/>
            </a:br>
            <a:endParaRPr lang="it-IT" dirty="0"/>
          </a:p>
        </p:txBody>
      </p:sp>
    </p:spTree>
    <p:extLst>
      <p:ext uri="{BB962C8B-B14F-4D97-AF65-F5344CB8AC3E}">
        <p14:creationId xmlns:p14="http://schemas.microsoft.com/office/powerpoint/2010/main" val="2122451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4_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127</TotalTime>
  <Words>2393</Words>
  <Application>Microsoft Office PowerPoint</Application>
  <PresentationFormat>Presentazione su schermo (4:3)</PresentationFormat>
  <Paragraphs>240</Paragraphs>
  <Slides>26</Slides>
  <Notes>0</Notes>
  <HiddenSlides>0</HiddenSlides>
  <MMClips>0</MMClips>
  <ScaleCrop>false</ScaleCrop>
  <HeadingPairs>
    <vt:vector size="4" baseType="variant">
      <vt:variant>
        <vt:lpstr>Tema</vt:lpstr>
      </vt:variant>
      <vt:variant>
        <vt:i4>2</vt:i4>
      </vt:variant>
      <vt:variant>
        <vt:lpstr>Titoli diapositive</vt:lpstr>
      </vt:variant>
      <vt:variant>
        <vt:i4>26</vt:i4>
      </vt:variant>
    </vt:vector>
  </HeadingPairs>
  <TitlesOfParts>
    <vt:vector size="28" baseType="lpstr">
      <vt:lpstr>Viale</vt:lpstr>
      <vt:lpstr>4_Tema di Office</vt:lpstr>
      <vt:lpstr>Presentazione standard di PowerPoint</vt:lpstr>
      <vt:lpstr>Presentazione standard di PowerPoint</vt:lpstr>
      <vt:lpstr>Percentuale di adesione a forme associative MMG per singola ASP anno 2016</vt:lpstr>
      <vt:lpstr>Presentazione standard di PowerPoint</vt:lpstr>
      <vt:lpstr>Presentazione standard di PowerPoint</vt:lpstr>
      <vt:lpstr>Presentazione standard di PowerPoint</vt:lpstr>
      <vt:lpstr>Presentazione standard di PowerPoint</vt:lpstr>
      <vt:lpstr>Presentazione standard di PowerPoint</vt:lpstr>
      <vt:lpstr>Le AFT potranno assumere  due diverse connotazioni: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Modelli organizzativi nel nuovo AIR</dc:title>
  <dc:creator>Dr.Varrina</dc:creator>
  <cp:lastModifiedBy>Dr-Varrina</cp:lastModifiedBy>
  <cp:revision>17</cp:revision>
  <dcterms:created xsi:type="dcterms:W3CDTF">2017-10-20T16:42:35Z</dcterms:created>
  <dcterms:modified xsi:type="dcterms:W3CDTF">2018-11-11T13:41:40Z</dcterms:modified>
</cp:coreProperties>
</file>