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0" r:id="rId2"/>
    <p:sldMasterId id="2147483732" r:id="rId3"/>
    <p:sldMasterId id="2147483755" r:id="rId4"/>
    <p:sldMasterId id="2147483761" r:id="rId5"/>
    <p:sldMasterId id="2147483767" r:id="rId6"/>
  </p:sldMasterIdLst>
  <p:notesMasterIdLst>
    <p:notesMasterId r:id="rId66"/>
  </p:notesMasterIdLst>
  <p:sldIdLst>
    <p:sldId id="292" r:id="rId7"/>
    <p:sldId id="306" r:id="rId8"/>
    <p:sldId id="307" r:id="rId9"/>
    <p:sldId id="308" r:id="rId10"/>
    <p:sldId id="309" r:id="rId11"/>
    <p:sldId id="310" r:id="rId12"/>
    <p:sldId id="312" r:id="rId13"/>
    <p:sldId id="311" r:id="rId14"/>
    <p:sldId id="257" r:id="rId15"/>
    <p:sldId id="258" r:id="rId16"/>
    <p:sldId id="317" r:id="rId17"/>
    <p:sldId id="314" r:id="rId18"/>
    <p:sldId id="316" r:id="rId19"/>
    <p:sldId id="259" r:id="rId20"/>
    <p:sldId id="260" r:id="rId21"/>
    <p:sldId id="261" r:id="rId22"/>
    <p:sldId id="293" r:id="rId23"/>
    <p:sldId id="294" r:id="rId24"/>
    <p:sldId id="315" r:id="rId25"/>
    <p:sldId id="295" r:id="rId26"/>
    <p:sldId id="296" r:id="rId27"/>
    <p:sldId id="297" r:id="rId28"/>
    <p:sldId id="298" r:id="rId29"/>
    <p:sldId id="299" r:id="rId30"/>
    <p:sldId id="300" r:id="rId31"/>
    <p:sldId id="262" r:id="rId32"/>
    <p:sldId id="320" r:id="rId33"/>
    <p:sldId id="263" r:id="rId34"/>
    <p:sldId id="264" r:id="rId35"/>
    <p:sldId id="266" r:id="rId36"/>
    <p:sldId id="267" r:id="rId37"/>
    <p:sldId id="287" r:id="rId38"/>
    <p:sldId id="321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318" r:id="rId52"/>
    <p:sldId id="31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8" r:id="rId61"/>
    <p:sldId id="289" r:id="rId62"/>
    <p:sldId id="290" r:id="rId63"/>
    <p:sldId id="291" r:id="rId64"/>
    <p:sldId id="305" r:id="rId65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02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524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0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64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42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54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44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6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17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51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73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18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50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89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74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35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342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630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93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013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754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340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335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156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65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581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764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4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84304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,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005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4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9744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10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52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2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24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515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8883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5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4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0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8351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52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2836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11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6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301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magini con didascal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November 16, 2018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75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67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527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3004" y="252984"/>
            <a:ext cx="8392668" cy="1299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2182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5656" y="188976"/>
            <a:ext cx="8493760" cy="414655"/>
          </a:xfrm>
          <a:custGeom>
            <a:avLst/>
            <a:gdLst/>
            <a:ahLst/>
            <a:cxnLst/>
            <a:rect l="l" t="t" r="r" b="b"/>
            <a:pathLst>
              <a:path w="8493760" h="414655">
                <a:moveTo>
                  <a:pt x="0" y="414527"/>
                </a:moveTo>
                <a:lnTo>
                  <a:pt x="8493252" y="414527"/>
                </a:lnTo>
                <a:lnTo>
                  <a:pt x="8493252" y="0"/>
                </a:lnTo>
                <a:lnTo>
                  <a:pt x="0" y="0"/>
                </a:lnTo>
                <a:lnTo>
                  <a:pt x="0" y="414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673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195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482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253" y="792078"/>
            <a:ext cx="7669494" cy="411203"/>
          </a:xfrm>
        </p:spPr>
        <p:txBody>
          <a:bodyPr lIns="0" tIns="0" rIns="0" bIns="0"/>
          <a:lstStyle>
            <a:lvl1pPr>
              <a:defRPr sz="2672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164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253" y="792078"/>
            <a:ext cx="7669494" cy="411203"/>
          </a:xfrm>
        </p:spPr>
        <p:txBody>
          <a:bodyPr lIns="0" tIns="0" rIns="0" bIns="0"/>
          <a:lstStyle>
            <a:lvl1pPr>
              <a:defRPr sz="2672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974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253" y="792078"/>
            <a:ext cx="7669494" cy="411203"/>
          </a:xfrm>
        </p:spPr>
        <p:txBody>
          <a:bodyPr lIns="0" tIns="0" rIns="0" bIns="0"/>
          <a:lstStyle>
            <a:lvl1pPr>
              <a:defRPr sz="2672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42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288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039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720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577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025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896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632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098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031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177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50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711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382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68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57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7C3E-2683-4B60-82EF-81964D6A21E3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E264-8CF1-40F8-9E2F-60EF4F4ED6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8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362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145FD-A555-4F16-AF5B-CCC97B4F51D1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DA68-6475-4F7F-A0F1-2FAE3C4AB8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41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53" r:id="rId12"/>
    <p:sldLayoutId id="214748375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8468" y="81538"/>
            <a:ext cx="7227062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3159" y="2829207"/>
            <a:ext cx="8577681" cy="398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62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643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253" y="792078"/>
            <a:ext cx="766949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219" y="1730825"/>
            <a:ext cx="7911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76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14BEA-8872-4B47-9599-34A9CB60611D}" type="datetimeFigureOut">
              <a:rPr lang="it-IT" smtClean="0"/>
              <a:t>16/11/18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B7E6-C3CB-4BFE-834D-8A6C9EC03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1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jp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57200"/>
            <a:ext cx="4800602" cy="6120912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00600" y="1600200"/>
            <a:ext cx="4332642" cy="3429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5800" b="1" dirty="0">
                <a:solidFill>
                  <a:schemeClr val="tx1"/>
                </a:solidFill>
              </a:rPr>
              <a:t>Il paziente con dolore cronico </a:t>
            </a:r>
          </a:p>
          <a:p>
            <a:pPr algn="ctr"/>
            <a:r>
              <a:rPr lang="it-IT" sz="5800" b="1" dirty="0">
                <a:solidFill>
                  <a:schemeClr val="tx1"/>
                </a:solidFill>
              </a:rPr>
              <a:t>neuropatico e nocicettivo</a:t>
            </a:r>
            <a:r>
              <a:rPr lang="it-IT" sz="28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it-IT" sz="2900" b="1" dirty="0" smtClean="0">
                <a:solidFill>
                  <a:srgbClr val="002060"/>
                </a:solidFill>
              </a:rPr>
              <a:t>Piero </a:t>
            </a:r>
            <a:r>
              <a:rPr lang="it-IT" sz="2900" b="1" dirty="0" err="1" smtClean="0">
                <a:solidFill>
                  <a:srgbClr val="002060"/>
                </a:solidFill>
              </a:rPr>
              <a:t>Vasapollo</a:t>
            </a:r>
            <a:endParaRPr lang="it-IT" sz="29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900" b="1" dirty="0" err="1" smtClean="0">
                <a:solidFill>
                  <a:srgbClr val="002060"/>
                </a:solidFill>
              </a:rPr>
              <a:t>Fimmg</a:t>
            </a:r>
            <a:r>
              <a:rPr lang="it-IT" sz="2900" b="1" dirty="0" smtClean="0">
                <a:solidFill>
                  <a:srgbClr val="002060"/>
                </a:solidFill>
              </a:rPr>
              <a:t> – </a:t>
            </a:r>
            <a:r>
              <a:rPr lang="it-IT" sz="2900" b="1" dirty="0" err="1" smtClean="0">
                <a:solidFill>
                  <a:srgbClr val="002060"/>
                </a:solidFill>
              </a:rPr>
              <a:t>Simg</a:t>
            </a:r>
            <a:r>
              <a:rPr lang="it-IT" sz="2900" b="1" dirty="0" smtClean="0">
                <a:solidFill>
                  <a:srgbClr val="002060"/>
                </a:solidFill>
              </a:rPr>
              <a:t> Calabria</a:t>
            </a:r>
            <a:endParaRPr lang="it-IT" sz="2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2145" y="601726"/>
            <a:ext cx="530034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4400" spc="-9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 NEU</a:t>
            </a:r>
            <a:r>
              <a:rPr sz="44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400" spc="-3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400" spc="-35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44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1783" y="2025395"/>
            <a:ext cx="7409815" cy="383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1136015">
              <a:lnSpc>
                <a:spcPct val="100000"/>
              </a:lnSpc>
              <a:tabLst>
                <a:tab pos="1547495" algn="l"/>
              </a:tabLst>
            </a:pPr>
            <a:r>
              <a:rPr sz="3200" dirty="0">
                <a:latin typeface="Calibri"/>
                <a:cs typeface="Calibri"/>
              </a:rPr>
              <a:t>Il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dolo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onsegue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ad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5" dirty="0">
                <a:latin typeface="Calibri"/>
                <a:cs typeface="Calibri"/>
              </a:rPr>
              <a:t>dan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 si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ema 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spc="1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dirty="0">
                <a:latin typeface="Calibri"/>
                <a:cs typeface="Calibri"/>
              </a:rPr>
              <a:t>o	ce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/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peri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eri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4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funz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spc="-40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ema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</a:t>
            </a:r>
            <a:r>
              <a:rPr sz="3200" spc="2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6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eri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eri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app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ano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ause </a:t>
            </a:r>
            <a:r>
              <a:rPr sz="3200" spc="-5" dirty="0">
                <a:latin typeface="Calibri"/>
                <a:cs typeface="Calibri"/>
              </a:rPr>
              <a:t>pi</a:t>
            </a:r>
            <a:r>
              <a:rPr sz="3200" dirty="0">
                <a:latin typeface="Calibri"/>
                <a:cs typeface="Calibri"/>
              </a:rPr>
              <a:t>ù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omun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 </a:t>
            </a:r>
            <a:r>
              <a:rPr sz="3200" spc="-5" dirty="0">
                <a:latin typeface="Calibri"/>
                <a:cs typeface="Calibri"/>
              </a:rPr>
              <a:t>dol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381" y="556930"/>
            <a:ext cx="5392613" cy="1298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4219" dirty="0"/>
              <a:t>TRA</a:t>
            </a:r>
            <a:r>
              <a:rPr sz="4219" spc="-18" dirty="0"/>
              <a:t>S</a:t>
            </a:r>
            <a:r>
              <a:rPr sz="4219" dirty="0"/>
              <a:t>MISSIONE</a:t>
            </a:r>
            <a:r>
              <a:rPr sz="4219" spc="-18" dirty="0"/>
              <a:t> </a:t>
            </a:r>
            <a:r>
              <a:rPr sz="4219" dirty="0"/>
              <a:t>DEL DOLORE</a:t>
            </a:r>
            <a:endParaRPr sz="4219"/>
          </a:p>
        </p:txBody>
      </p:sp>
      <p:sp>
        <p:nvSpPr>
          <p:cNvPr id="3" name="object 3"/>
          <p:cNvSpPr/>
          <p:nvPr/>
        </p:nvSpPr>
        <p:spPr>
          <a:xfrm>
            <a:off x="4311968" y="1813084"/>
            <a:ext cx="4494133" cy="4945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915"/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9766" y="2906931"/>
            <a:ext cx="2038648" cy="2963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indent="75900" defTabSz="642915"/>
            <a:r>
              <a:rPr sz="2672" dirty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2672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72" dirty="0">
                <a:solidFill>
                  <a:srgbClr val="FFFFFF"/>
                </a:solidFill>
                <a:latin typeface="Arial"/>
                <a:cs typeface="Arial"/>
              </a:rPr>
              <a:t>duzione</a:t>
            </a:r>
            <a:endParaRPr sz="2672">
              <a:solidFill>
                <a:prstClr val="black"/>
              </a:solidFill>
              <a:latin typeface="Arial"/>
              <a:cs typeface="Arial"/>
            </a:endParaRPr>
          </a:p>
          <a:p>
            <a:pPr marL="56701" marR="3572" indent="-48219" algn="just" defTabSz="642915">
              <a:lnSpc>
                <a:spcPts val="6412"/>
              </a:lnSpc>
              <a:spcBef>
                <a:spcPts val="749"/>
              </a:spcBef>
            </a:pPr>
            <a:r>
              <a:rPr sz="2672" dirty="0">
                <a:solidFill>
                  <a:srgbClr val="FFFFFF"/>
                </a:solidFill>
                <a:latin typeface="Arial"/>
                <a:cs typeface="Arial"/>
              </a:rPr>
              <a:t>Trasmissione Modu</a:t>
            </a:r>
            <a:r>
              <a:rPr sz="2672" spc="-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72" dirty="0">
                <a:solidFill>
                  <a:srgbClr val="FFFFFF"/>
                </a:solidFill>
                <a:latin typeface="Arial"/>
                <a:cs typeface="Arial"/>
              </a:rPr>
              <a:t>azione Percezione</a:t>
            </a:r>
            <a:endParaRPr sz="267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Freccia a sinistra 11"/>
          <p:cNvSpPr/>
          <p:nvPr/>
        </p:nvSpPr>
        <p:spPr>
          <a:xfrm rot="1604071">
            <a:off x="8169316" y="4090875"/>
            <a:ext cx="533400" cy="1975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429000"/>
            <a:ext cx="530398" cy="35969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904">
            <a:off x="5681331" y="2468387"/>
            <a:ext cx="1084095" cy="53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vie midollari di conduzioni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55181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 descr="vie midollari di conduzio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9275"/>
            <a:ext cx="25781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1295400" y="2819400"/>
            <a:ext cx="381000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620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caldo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914400" y="3429000"/>
            <a:ext cx="5334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-48186" y="313096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Tocco\vibratorio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1447800" y="2057400"/>
            <a:ext cx="381000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85800" y="173282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puntorio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559" y="6466330"/>
            <a:ext cx="8564880" cy="391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533400"/>
            <a:ext cx="8534400" cy="5943600"/>
          </a:xfrm>
          <a:custGeom>
            <a:avLst/>
            <a:gdLst/>
            <a:ahLst/>
            <a:cxnLst/>
            <a:rect l="l" t="t" r="r" b="b"/>
            <a:pathLst>
              <a:path w="8534400" h="5943600">
                <a:moveTo>
                  <a:pt x="8023606" y="0"/>
                </a:moveTo>
                <a:lnTo>
                  <a:pt x="510794" y="0"/>
                </a:lnTo>
                <a:lnTo>
                  <a:pt x="468900" y="1693"/>
                </a:lnTo>
                <a:lnTo>
                  <a:pt x="427940" y="6686"/>
                </a:lnTo>
                <a:lnTo>
                  <a:pt x="388043" y="14847"/>
                </a:lnTo>
                <a:lnTo>
                  <a:pt x="349343" y="26044"/>
                </a:lnTo>
                <a:lnTo>
                  <a:pt x="311969" y="40145"/>
                </a:lnTo>
                <a:lnTo>
                  <a:pt x="276054" y="57020"/>
                </a:lnTo>
                <a:lnTo>
                  <a:pt x="241728" y="76537"/>
                </a:lnTo>
                <a:lnTo>
                  <a:pt x="209125" y="98564"/>
                </a:lnTo>
                <a:lnTo>
                  <a:pt x="178374" y="122969"/>
                </a:lnTo>
                <a:lnTo>
                  <a:pt x="149607" y="149621"/>
                </a:lnTo>
                <a:lnTo>
                  <a:pt x="122956" y="178389"/>
                </a:lnTo>
                <a:lnTo>
                  <a:pt x="98553" y="209141"/>
                </a:lnTo>
                <a:lnTo>
                  <a:pt x="76528" y="241745"/>
                </a:lnTo>
                <a:lnTo>
                  <a:pt x="57013" y="276070"/>
                </a:lnTo>
                <a:lnTo>
                  <a:pt x="40140" y="311985"/>
                </a:lnTo>
                <a:lnTo>
                  <a:pt x="26040" y="349357"/>
                </a:lnTo>
                <a:lnTo>
                  <a:pt x="14844" y="388056"/>
                </a:lnTo>
                <a:lnTo>
                  <a:pt x="6685" y="427949"/>
                </a:lnTo>
                <a:lnTo>
                  <a:pt x="1693" y="468905"/>
                </a:lnTo>
                <a:lnTo>
                  <a:pt x="0" y="510794"/>
                </a:lnTo>
                <a:lnTo>
                  <a:pt x="0" y="5432806"/>
                </a:lnTo>
                <a:lnTo>
                  <a:pt x="1693" y="5474699"/>
                </a:lnTo>
                <a:lnTo>
                  <a:pt x="6685" y="5515659"/>
                </a:lnTo>
                <a:lnTo>
                  <a:pt x="14844" y="5555556"/>
                </a:lnTo>
                <a:lnTo>
                  <a:pt x="26040" y="5594256"/>
                </a:lnTo>
                <a:lnTo>
                  <a:pt x="40140" y="5631630"/>
                </a:lnTo>
                <a:lnTo>
                  <a:pt x="57013" y="5667545"/>
                </a:lnTo>
                <a:lnTo>
                  <a:pt x="76528" y="5701871"/>
                </a:lnTo>
                <a:lnTo>
                  <a:pt x="98553" y="5734474"/>
                </a:lnTo>
                <a:lnTo>
                  <a:pt x="122956" y="5765225"/>
                </a:lnTo>
                <a:lnTo>
                  <a:pt x="149607" y="5793992"/>
                </a:lnTo>
                <a:lnTo>
                  <a:pt x="178374" y="5820643"/>
                </a:lnTo>
                <a:lnTo>
                  <a:pt x="209125" y="5845046"/>
                </a:lnTo>
                <a:lnTo>
                  <a:pt x="241728" y="5867071"/>
                </a:lnTo>
                <a:lnTo>
                  <a:pt x="276054" y="5886586"/>
                </a:lnTo>
                <a:lnTo>
                  <a:pt x="311969" y="5903459"/>
                </a:lnTo>
                <a:lnTo>
                  <a:pt x="349343" y="5917559"/>
                </a:lnTo>
                <a:lnTo>
                  <a:pt x="388043" y="5928755"/>
                </a:lnTo>
                <a:lnTo>
                  <a:pt x="427940" y="5936914"/>
                </a:lnTo>
                <a:lnTo>
                  <a:pt x="468900" y="5941906"/>
                </a:lnTo>
                <a:lnTo>
                  <a:pt x="510794" y="5943600"/>
                </a:lnTo>
                <a:lnTo>
                  <a:pt x="8023606" y="5943600"/>
                </a:lnTo>
                <a:lnTo>
                  <a:pt x="8065494" y="5941906"/>
                </a:lnTo>
                <a:lnTo>
                  <a:pt x="8106450" y="5936914"/>
                </a:lnTo>
                <a:lnTo>
                  <a:pt x="8146343" y="5928755"/>
                </a:lnTo>
                <a:lnTo>
                  <a:pt x="8185042" y="5917559"/>
                </a:lnTo>
                <a:lnTo>
                  <a:pt x="8222414" y="5903459"/>
                </a:lnTo>
                <a:lnTo>
                  <a:pt x="8258329" y="5886586"/>
                </a:lnTo>
                <a:lnTo>
                  <a:pt x="8292654" y="5867071"/>
                </a:lnTo>
                <a:lnTo>
                  <a:pt x="8325258" y="5845046"/>
                </a:lnTo>
                <a:lnTo>
                  <a:pt x="8356010" y="5820643"/>
                </a:lnTo>
                <a:lnTo>
                  <a:pt x="8384778" y="5793992"/>
                </a:lnTo>
                <a:lnTo>
                  <a:pt x="8411430" y="5765225"/>
                </a:lnTo>
                <a:lnTo>
                  <a:pt x="8435835" y="5734474"/>
                </a:lnTo>
                <a:lnTo>
                  <a:pt x="8457862" y="5701871"/>
                </a:lnTo>
                <a:lnTo>
                  <a:pt x="8477379" y="5667545"/>
                </a:lnTo>
                <a:lnTo>
                  <a:pt x="8494254" y="5631630"/>
                </a:lnTo>
                <a:lnTo>
                  <a:pt x="8508355" y="5594256"/>
                </a:lnTo>
                <a:lnTo>
                  <a:pt x="8519552" y="5555556"/>
                </a:lnTo>
                <a:lnTo>
                  <a:pt x="8527713" y="5515659"/>
                </a:lnTo>
                <a:lnTo>
                  <a:pt x="8532706" y="5474699"/>
                </a:lnTo>
                <a:lnTo>
                  <a:pt x="8534400" y="5432806"/>
                </a:lnTo>
                <a:lnTo>
                  <a:pt x="8534400" y="510794"/>
                </a:lnTo>
                <a:lnTo>
                  <a:pt x="8532706" y="468905"/>
                </a:lnTo>
                <a:lnTo>
                  <a:pt x="8527713" y="427949"/>
                </a:lnTo>
                <a:lnTo>
                  <a:pt x="8519552" y="388056"/>
                </a:lnTo>
                <a:lnTo>
                  <a:pt x="8508355" y="349357"/>
                </a:lnTo>
                <a:lnTo>
                  <a:pt x="8494254" y="311985"/>
                </a:lnTo>
                <a:lnTo>
                  <a:pt x="8477379" y="276070"/>
                </a:lnTo>
                <a:lnTo>
                  <a:pt x="8457862" y="241745"/>
                </a:lnTo>
                <a:lnTo>
                  <a:pt x="8435835" y="209141"/>
                </a:lnTo>
                <a:lnTo>
                  <a:pt x="8411430" y="178389"/>
                </a:lnTo>
                <a:lnTo>
                  <a:pt x="8384778" y="149621"/>
                </a:lnTo>
                <a:lnTo>
                  <a:pt x="8356010" y="122969"/>
                </a:lnTo>
                <a:lnTo>
                  <a:pt x="8325258" y="98564"/>
                </a:lnTo>
                <a:lnTo>
                  <a:pt x="8292654" y="76537"/>
                </a:lnTo>
                <a:lnTo>
                  <a:pt x="8258329" y="57020"/>
                </a:lnTo>
                <a:lnTo>
                  <a:pt x="8222414" y="40145"/>
                </a:lnTo>
                <a:lnTo>
                  <a:pt x="8185042" y="26044"/>
                </a:lnTo>
                <a:lnTo>
                  <a:pt x="8146343" y="14847"/>
                </a:lnTo>
                <a:lnTo>
                  <a:pt x="8106450" y="6686"/>
                </a:lnTo>
                <a:lnTo>
                  <a:pt x="8065494" y="1693"/>
                </a:lnTo>
                <a:lnTo>
                  <a:pt x="802360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533400"/>
            <a:ext cx="8534400" cy="594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6531" y="6016750"/>
            <a:ext cx="2307336" cy="783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0338" y="6089665"/>
            <a:ext cx="12388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M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EVG2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011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419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716" y="192938"/>
            <a:ext cx="619760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Caus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ù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omun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dolo</a:t>
            </a:r>
            <a:r>
              <a:rPr sz="4400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4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neu</a:t>
            </a:r>
            <a:r>
              <a:rPr sz="4400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4400" spc="-4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73456" y="2133600"/>
            <a:ext cx="8072119" cy="3951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b="1" spc="-5" dirty="0">
                <a:solidFill>
                  <a:srgbClr val="FF0000"/>
                </a:solidFill>
              </a:rPr>
              <a:t>Diab</a:t>
            </a:r>
            <a:r>
              <a:rPr b="1" spc="-15" dirty="0">
                <a:solidFill>
                  <a:srgbClr val="FF0000"/>
                </a:solidFill>
              </a:rPr>
              <a:t>e</a:t>
            </a:r>
            <a:r>
              <a:rPr b="1" spc="-40" dirty="0">
                <a:solidFill>
                  <a:srgbClr val="FF0000"/>
                </a:solidFill>
              </a:rPr>
              <a:t>t</a:t>
            </a:r>
            <a:r>
              <a:rPr b="1" dirty="0">
                <a:solidFill>
                  <a:srgbClr val="FF0000"/>
                </a:solidFill>
              </a:rPr>
              <a:t>e </a:t>
            </a:r>
            <a:r>
              <a:rPr dirty="0"/>
              <a:t>: </a:t>
            </a:r>
            <a:r>
              <a:rPr spc="-5" dirty="0"/>
              <a:t>(</a:t>
            </a:r>
            <a:r>
              <a:rPr spc="-15" dirty="0"/>
              <a:t>c</a:t>
            </a:r>
            <a:r>
              <a:rPr dirty="0"/>
              <a:t>ausa</a:t>
            </a:r>
            <a:r>
              <a:rPr spc="-5" dirty="0"/>
              <a:t> pi</a:t>
            </a:r>
            <a:r>
              <a:rPr dirty="0"/>
              <a:t>ù</a:t>
            </a:r>
            <a:r>
              <a:rPr spc="30" dirty="0"/>
              <a:t> </a:t>
            </a:r>
            <a:r>
              <a:rPr spc="-5" dirty="0"/>
              <a:t>f</a:t>
            </a:r>
            <a:r>
              <a:rPr spc="-45" dirty="0"/>
              <a:t>r</a:t>
            </a:r>
            <a:r>
              <a:rPr dirty="0"/>
              <a:t>eque</a:t>
            </a:r>
            <a:r>
              <a:rPr spc="-30" dirty="0"/>
              <a:t>n</a:t>
            </a:r>
            <a:r>
              <a:rPr spc="-40" dirty="0"/>
              <a:t>t</a:t>
            </a:r>
            <a:r>
              <a:rPr dirty="0"/>
              <a:t>e</a:t>
            </a:r>
            <a:r>
              <a:rPr spc="-15" dirty="0"/>
              <a:t> </a:t>
            </a:r>
            <a:r>
              <a:rPr spc="-5" dirty="0"/>
              <a:t>d</a:t>
            </a:r>
            <a:r>
              <a:rPr dirty="0"/>
              <a:t>i</a:t>
            </a:r>
            <a:r>
              <a:rPr spc="10" dirty="0"/>
              <a:t> </a:t>
            </a:r>
            <a:r>
              <a:rPr spc="-5" dirty="0"/>
              <a:t>dolo</a:t>
            </a:r>
            <a:r>
              <a:rPr spc="-35" dirty="0"/>
              <a:t>r</a:t>
            </a:r>
            <a:r>
              <a:rPr dirty="0"/>
              <a:t>e</a:t>
            </a:r>
          </a:p>
          <a:p>
            <a:pPr marL="12700" indent="0">
              <a:lnSpc>
                <a:spcPct val="100000"/>
              </a:lnSpc>
              <a:buNone/>
            </a:pPr>
            <a:r>
              <a:rPr lang="it-IT" spc="-5" dirty="0" smtClean="0"/>
              <a:t>                     </a:t>
            </a:r>
            <a:r>
              <a:rPr spc="-5" dirty="0" err="1" smtClean="0"/>
              <a:t>neu</a:t>
            </a:r>
            <a:r>
              <a:rPr spc="-45" dirty="0" err="1" smtClean="0"/>
              <a:t>r</a:t>
            </a:r>
            <a:r>
              <a:rPr spc="-5" dirty="0" err="1" smtClean="0"/>
              <a:t>op</a:t>
            </a:r>
            <a:r>
              <a:rPr spc="-15" dirty="0" err="1" smtClean="0"/>
              <a:t>a</a:t>
            </a:r>
            <a:r>
              <a:rPr dirty="0" err="1" smtClean="0"/>
              <a:t>ti</a:t>
            </a:r>
            <a:r>
              <a:rPr spc="-30" dirty="0" err="1" smtClean="0"/>
              <a:t>c</a:t>
            </a:r>
            <a:r>
              <a:rPr dirty="0" err="1" smtClean="0"/>
              <a:t>o</a:t>
            </a:r>
            <a:r>
              <a:rPr spc="-5" dirty="0" smtClean="0"/>
              <a:t> </a:t>
            </a:r>
            <a:r>
              <a:rPr dirty="0"/>
              <a:t>al m</a:t>
            </a:r>
            <a:r>
              <a:rPr spc="5" dirty="0"/>
              <a:t>o</a:t>
            </a:r>
            <a:r>
              <a:rPr spc="-5" dirty="0"/>
              <a:t>ndo).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b="1" spc="-5" dirty="0">
                <a:solidFill>
                  <a:srgbClr val="FF0000"/>
                </a:solidFill>
              </a:rPr>
              <a:t>Caus</a:t>
            </a:r>
            <a:r>
              <a:rPr b="1" dirty="0">
                <a:solidFill>
                  <a:srgbClr val="FF0000"/>
                </a:solidFill>
              </a:rPr>
              <a:t>e</a:t>
            </a:r>
            <a:r>
              <a:rPr b="1" spc="10" dirty="0">
                <a:solidFill>
                  <a:srgbClr val="FF0000"/>
                </a:solidFill>
              </a:rPr>
              <a:t> </a:t>
            </a:r>
            <a:r>
              <a:rPr b="1" spc="-40" dirty="0">
                <a:solidFill>
                  <a:srgbClr val="FF0000"/>
                </a:solidFill>
              </a:rPr>
              <a:t>t</a:t>
            </a:r>
            <a:r>
              <a:rPr b="1" spc="-5" dirty="0">
                <a:solidFill>
                  <a:srgbClr val="FF0000"/>
                </a:solidFill>
              </a:rPr>
              <a:t>ossich</a:t>
            </a:r>
            <a:r>
              <a:rPr b="1" dirty="0">
                <a:solidFill>
                  <a:srgbClr val="FF0000"/>
                </a:solidFill>
              </a:rPr>
              <a:t>e</a:t>
            </a:r>
            <a:r>
              <a:rPr b="1" spc="30" dirty="0">
                <a:solidFill>
                  <a:srgbClr val="FF0000"/>
                </a:solidFill>
              </a:rPr>
              <a:t> </a:t>
            </a:r>
            <a:r>
              <a:rPr spc="-10" dirty="0"/>
              <a:t>:</a:t>
            </a:r>
            <a:r>
              <a:rPr dirty="0"/>
              <a:t> </a:t>
            </a:r>
            <a:r>
              <a:rPr spc="-5" dirty="0"/>
              <a:t>(al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5" dirty="0"/>
              <a:t>o</a:t>
            </a:r>
            <a:r>
              <a:rPr dirty="0"/>
              <a:t>l, </a:t>
            </a:r>
            <a:r>
              <a:rPr lang="it-IT" dirty="0" smtClean="0"/>
              <a:t>a</a:t>
            </a:r>
            <a:r>
              <a:rPr spc="-60" dirty="0" err="1" smtClean="0"/>
              <a:t>r</a:t>
            </a:r>
            <a:r>
              <a:rPr spc="-5" dirty="0" err="1" smtClean="0"/>
              <a:t>seni</a:t>
            </a:r>
            <a:r>
              <a:rPr spc="-25" dirty="0" err="1" smtClean="0"/>
              <a:t>c</a:t>
            </a:r>
            <a:r>
              <a:rPr spc="-60" dirty="0" err="1" smtClean="0"/>
              <a:t>o</a:t>
            </a:r>
            <a:r>
              <a:rPr spc="-80" dirty="0" err="1" smtClean="0"/>
              <a:t>,</a:t>
            </a:r>
            <a:r>
              <a:rPr spc="-40" dirty="0" err="1" smtClean="0"/>
              <a:t>t</a:t>
            </a:r>
            <a:r>
              <a:rPr dirty="0" err="1" smtClean="0"/>
              <a:t>all</a:t>
            </a:r>
            <a:r>
              <a:rPr spc="-5" dirty="0" err="1" smtClean="0"/>
              <a:t>i</a:t>
            </a:r>
            <a:r>
              <a:rPr spc="-60" dirty="0" err="1" smtClean="0"/>
              <a:t>o</a:t>
            </a:r>
            <a:r>
              <a:rPr dirty="0" err="1" smtClean="0"/>
              <a:t>,sol</a:t>
            </a:r>
            <a:r>
              <a:rPr spc="-35" dirty="0" err="1" smtClean="0"/>
              <a:t>v</a:t>
            </a:r>
            <a:r>
              <a:rPr dirty="0" err="1" smtClean="0"/>
              <a:t>e</a:t>
            </a:r>
            <a:r>
              <a:rPr spc="-25" dirty="0" err="1" smtClean="0"/>
              <a:t>n</a:t>
            </a:r>
            <a:r>
              <a:rPr dirty="0" err="1" smtClean="0"/>
              <a:t>ti</a:t>
            </a:r>
            <a:endParaRPr dirty="0"/>
          </a:p>
          <a:p>
            <a:pPr marL="12700" indent="0">
              <a:lnSpc>
                <a:spcPct val="100000"/>
              </a:lnSpc>
              <a:buNone/>
            </a:pPr>
            <a:r>
              <a:rPr lang="it-IT" spc="-5" dirty="0" smtClean="0"/>
              <a:t>                                  </a:t>
            </a:r>
            <a:r>
              <a:rPr spc="-5" dirty="0" err="1" smtClean="0"/>
              <a:t>o</a:t>
            </a:r>
            <a:r>
              <a:rPr spc="-45" dirty="0" err="1" smtClean="0"/>
              <a:t>r</a:t>
            </a:r>
            <a:r>
              <a:rPr spc="-55" dirty="0" err="1" smtClean="0"/>
              <a:t>g</a:t>
            </a:r>
            <a:r>
              <a:rPr dirty="0" err="1" smtClean="0"/>
              <a:t>anici,acri</a:t>
            </a:r>
            <a:r>
              <a:rPr spc="-5" dirty="0" err="1" smtClean="0"/>
              <a:t>l</a:t>
            </a:r>
            <a:r>
              <a:rPr dirty="0" err="1" smtClean="0"/>
              <a:t>amide</a:t>
            </a:r>
            <a:r>
              <a:rPr dirty="0"/>
              <a:t>)</a:t>
            </a:r>
          </a:p>
          <a:p>
            <a:pPr marL="355600" marR="2730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b="1" spc="-5" dirty="0">
                <a:solidFill>
                  <a:srgbClr val="FF0000"/>
                </a:solidFill>
              </a:rPr>
              <a:t>Caus</a:t>
            </a:r>
            <a:r>
              <a:rPr b="1" dirty="0">
                <a:solidFill>
                  <a:srgbClr val="FF0000"/>
                </a:solidFill>
              </a:rPr>
              <a:t>e</a:t>
            </a:r>
            <a:r>
              <a:rPr b="1" spc="10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i</a:t>
            </a:r>
            <a:r>
              <a:rPr b="1" spc="-30" dirty="0">
                <a:solidFill>
                  <a:srgbClr val="FF0000"/>
                </a:solidFill>
              </a:rPr>
              <a:t>n</a:t>
            </a:r>
            <a:r>
              <a:rPr b="1" spc="-95" dirty="0">
                <a:solidFill>
                  <a:srgbClr val="FF0000"/>
                </a:solidFill>
              </a:rPr>
              <a:t>f</a:t>
            </a:r>
            <a:r>
              <a:rPr b="1" dirty="0">
                <a:solidFill>
                  <a:srgbClr val="FF0000"/>
                </a:solidFill>
              </a:rPr>
              <a:t>e</a:t>
            </a:r>
            <a:r>
              <a:rPr b="1" spc="-65" dirty="0">
                <a:solidFill>
                  <a:srgbClr val="FF0000"/>
                </a:solidFill>
              </a:rPr>
              <a:t>t</a:t>
            </a:r>
            <a:r>
              <a:rPr b="1" dirty="0">
                <a:solidFill>
                  <a:srgbClr val="FF0000"/>
                </a:solidFill>
              </a:rPr>
              <a:t>ti</a:t>
            </a:r>
            <a:r>
              <a:rPr b="1" spc="-40" dirty="0">
                <a:solidFill>
                  <a:srgbClr val="FF0000"/>
                </a:solidFill>
              </a:rPr>
              <a:t>v</a:t>
            </a:r>
            <a:r>
              <a:rPr b="1" dirty="0">
                <a:solidFill>
                  <a:srgbClr val="FF0000"/>
                </a:solidFill>
              </a:rPr>
              <a:t>e</a:t>
            </a:r>
            <a:r>
              <a:rPr b="1" spc="30" dirty="0">
                <a:solidFill>
                  <a:srgbClr val="FF0000"/>
                </a:solidFill>
              </a:rPr>
              <a:t> </a:t>
            </a:r>
            <a:r>
              <a:rPr spc="-10" dirty="0"/>
              <a:t>:</a:t>
            </a:r>
            <a:r>
              <a:rPr dirty="0"/>
              <a:t> </a:t>
            </a:r>
            <a:r>
              <a:rPr spc="-5" dirty="0"/>
              <a:t>(neu</a:t>
            </a:r>
            <a:r>
              <a:rPr spc="-40" dirty="0"/>
              <a:t>r</a:t>
            </a:r>
            <a:r>
              <a:rPr spc="-5" dirty="0"/>
              <a:t>op</a:t>
            </a:r>
            <a:r>
              <a:rPr spc="-15" dirty="0"/>
              <a:t>a</a:t>
            </a:r>
            <a:r>
              <a:rPr dirty="0"/>
              <a:t>tie </a:t>
            </a:r>
            <a:r>
              <a:rPr spc="-5" dirty="0"/>
              <a:t>HI</a:t>
            </a:r>
            <a:r>
              <a:rPr dirty="0"/>
              <a:t>V</a:t>
            </a:r>
            <a:r>
              <a:rPr spc="10" dirty="0"/>
              <a:t> </a:t>
            </a:r>
            <a:r>
              <a:rPr spc="-25" dirty="0"/>
              <a:t>c</a:t>
            </a:r>
            <a:r>
              <a:rPr spc="-5" dirty="0"/>
              <a:t>or</a:t>
            </a:r>
            <a:r>
              <a:rPr spc="-30" dirty="0"/>
              <a:t>r</a:t>
            </a:r>
            <a:r>
              <a:rPr dirty="0"/>
              <a:t>el</a:t>
            </a:r>
            <a:r>
              <a:rPr spc="-25" dirty="0"/>
              <a:t>a</a:t>
            </a:r>
            <a:r>
              <a:rPr spc="-40" dirty="0"/>
              <a:t>t</a:t>
            </a:r>
            <a:r>
              <a:rPr dirty="0"/>
              <a:t>e, </a:t>
            </a:r>
            <a:r>
              <a:rPr lang="it-IT" dirty="0" smtClean="0"/>
              <a:t>      </a:t>
            </a:r>
            <a:r>
              <a:rPr spc="-5" dirty="0" err="1" smtClean="0"/>
              <a:t>nev</a:t>
            </a:r>
            <a:r>
              <a:rPr spc="-60" dirty="0" err="1" smtClean="0"/>
              <a:t>r</a:t>
            </a:r>
            <a:r>
              <a:rPr dirty="0" err="1" smtClean="0"/>
              <a:t>algia</a:t>
            </a:r>
            <a:r>
              <a:rPr spc="5" dirty="0" smtClean="0"/>
              <a:t> </a:t>
            </a:r>
            <a:r>
              <a:rPr spc="-5" dirty="0"/>
              <a:t>po</a:t>
            </a:r>
            <a:r>
              <a:rPr spc="-35" dirty="0"/>
              <a:t>s</a:t>
            </a:r>
            <a:r>
              <a:rPr spc="-25" dirty="0"/>
              <a:t>t</a:t>
            </a:r>
            <a:r>
              <a:rPr dirty="0"/>
              <a:t>-</a:t>
            </a:r>
            <a:r>
              <a:rPr spc="-5" dirty="0"/>
              <a:t>herp</a:t>
            </a:r>
            <a:r>
              <a:rPr spc="-10" dirty="0"/>
              <a:t>e</a:t>
            </a:r>
            <a:r>
              <a:rPr dirty="0"/>
              <a:t>t</a:t>
            </a:r>
            <a:r>
              <a:rPr spc="-10" dirty="0"/>
              <a:t>i</a:t>
            </a:r>
            <a:r>
              <a:rPr spc="-25" dirty="0"/>
              <a:t>c</a:t>
            </a:r>
            <a:r>
              <a:rPr dirty="0"/>
              <a:t>a,i</a:t>
            </a:r>
            <a:r>
              <a:rPr spc="-25" dirty="0"/>
              <a:t>n</a:t>
            </a:r>
            <a:r>
              <a:rPr spc="-95" dirty="0"/>
              <a:t>f</a:t>
            </a:r>
            <a:r>
              <a:rPr spc="-35" dirty="0"/>
              <a:t>e</a:t>
            </a:r>
            <a:r>
              <a:rPr dirty="0"/>
              <a:t>z</a:t>
            </a:r>
            <a:r>
              <a:rPr spc="-10" dirty="0"/>
              <a:t>i</a:t>
            </a:r>
            <a:r>
              <a:rPr spc="-5" dirty="0"/>
              <a:t>on</a:t>
            </a:r>
            <a:r>
              <a:rPr dirty="0"/>
              <a:t>i</a:t>
            </a:r>
            <a:r>
              <a:rPr spc="30" dirty="0"/>
              <a:t> </a:t>
            </a:r>
            <a:r>
              <a:rPr spc="-5" dirty="0"/>
              <a:t>d</a:t>
            </a:r>
            <a:r>
              <a:rPr dirty="0"/>
              <a:t>a</a:t>
            </a:r>
            <a:r>
              <a:rPr spc="15" dirty="0"/>
              <a:t> </a:t>
            </a:r>
            <a:r>
              <a:rPr dirty="0"/>
              <a:t>ep</a:t>
            </a:r>
            <a:r>
              <a:rPr spc="-30" dirty="0"/>
              <a:t>a</a:t>
            </a:r>
            <a:r>
              <a:rPr dirty="0"/>
              <a:t>t</a:t>
            </a:r>
            <a:r>
              <a:rPr spc="-10" dirty="0"/>
              <a:t>i</a:t>
            </a:r>
            <a:r>
              <a:rPr spc="-45" dirty="0"/>
              <a:t>t</a:t>
            </a:r>
            <a:r>
              <a:rPr dirty="0"/>
              <a:t>e </a:t>
            </a:r>
            <a:r>
              <a:rPr spc="-5" dirty="0"/>
              <a:t>C,</a:t>
            </a:r>
          </a:p>
          <a:p>
            <a:pPr marL="38100" indent="0">
              <a:lnSpc>
                <a:spcPct val="100000"/>
              </a:lnSpc>
              <a:spcBef>
                <a:spcPts val="765"/>
              </a:spcBef>
              <a:buNone/>
            </a:pPr>
            <a:r>
              <a:rPr lang="it-IT" dirty="0" smtClean="0"/>
              <a:t>   </a:t>
            </a:r>
            <a:r>
              <a:rPr dirty="0" err="1" smtClean="0"/>
              <a:t>lebb</a:t>
            </a:r>
            <a:r>
              <a:rPr spc="-75" dirty="0" err="1" smtClean="0"/>
              <a:t>r</a:t>
            </a:r>
            <a:r>
              <a:rPr dirty="0" err="1" smtClean="0"/>
              <a:t>a,mal</a:t>
            </a:r>
            <a:r>
              <a:rPr spc="-20" dirty="0" err="1" smtClean="0"/>
              <a:t>a</a:t>
            </a:r>
            <a:r>
              <a:rPr spc="-55" dirty="0" err="1" smtClean="0"/>
              <a:t>t</a:t>
            </a:r>
            <a:r>
              <a:rPr dirty="0" err="1" smtClean="0"/>
              <a:t>tia</a:t>
            </a:r>
            <a:r>
              <a:rPr spc="25" dirty="0" smtClean="0"/>
              <a:t> </a:t>
            </a:r>
            <a:r>
              <a:rPr spc="-5" dirty="0"/>
              <a:t>d</a:t>
            </a:r>
            <a:r>
              <a:rPr dirty="0"/>
              <a:t>i </a:t>
            </a:r>
            <a:r>
              <a:rPr spc="-120" dirty="0"/>
              <a:t>L</a:t>
            </a:r>
            <a:r>
              <a:rPr dirty="0"/>
              <a:t>yme o</a:t>
            </a:r>
            <a:r>
              <a:rPr spc="10" dirty="0"/>
              <a:t> </a:t>
            </a:r>
            <a:r>
              <a:rPr dirty="0"/>
              <a:t>Bor</a:t>
            </a:r>
            <a:r>
              <a:rPr spc="-40" dirty="0"/>
              <a:t>r</a:t>
            </a:r>
            <a:r>
              <a:rPr dirty="0"/>
              <a:t>elios</a:t>
            </a:r>
            <a:r>
              <a:rPr spc="-15" dirty="0"/>
              <a:t>i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2564" y="266445"/>
            <a:ext cx="6196330" cy="12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</a:pP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Cau</a:t>
            </a:r>
            <a:r>
              <a:rPr sz="44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pi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ù</a:t>
            </a:r>
            <a:r>
              <a:rPr sz="4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4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omun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i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400" spc="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lo</a:t>
            </a:r>
            <a:r>
              <a:rPr sz="4400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neu</a:t>
            </a:r>
            <a:r>
              <a:rPr sz="4400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4400" spc="-4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87721"/>
            <a:ext cx="8013700" cy="389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funz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endocrine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ipo –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iper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oidi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mo</a:t>
            </a:r>
          </a:p>
          <a:p>
            <a:pPr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Neu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tie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 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amm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ori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mu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omed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(neu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1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asculit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ch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sind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 Sj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0" dirty="0">
                <a:latin typeface="Calibri"/>
                <a:cs typeface="Calibri"/>
              </a:rPr>
              <a:t>, </a:t>
            </a: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1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tie 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amm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ori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demiel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niz</a:t>
            </a:r>
            <a:r>
              <a:rPr sz="3200" spc="-5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ti)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algia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id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emino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2564" y="266445"/>
            <a:ext cx="6196330" cy="12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025" marR="5080" indent="-1711960">
              <a:lnSpc>
                <a:spcPct val="100000"/>
              </a:lnSpc>
            </a:pP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Cau</a:t>
            </a:r>
            <a:r>
              <a:rPr sz="44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pi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ù</a:t>
            </a:r>
            <a:r>
              <a:rPr sz="4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4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omun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i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400" spc="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lo</a:t>
            </a:r>
            <a:r>
              <a:rPr sz="4400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neu</a:t>
            </a:r>
            <a:r>
              <a:rPr sz="4400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4400" spc="-4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53895"/>
            <a:ext cx="7855584" cy="4479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edi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arie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ami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oido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 ma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8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ab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spc="-220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,</a:t>
            </a: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mal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4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angier</a:t>
            </a: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43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Neu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tie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ene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onsegue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 all</a:t>
            </a:r>
            <a:r>
              <a:rPr sz="3200" spc="-235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ass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nz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 a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tu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ali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(chemio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apici tipo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cispl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tino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,</a:t>
            </a:r>
            <a:r>
              <a:rPr sz="3200" spc="-60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ali</a:t>
            </a:r>
            <a:r>
              <a:rPr sz="3200" spc="-1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6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vincr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a)</a:t>
            </a: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Ca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 o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ec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esso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15745" cy="608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it-IT" dirty="0" smtClean="0"/>
              <a:t>In particolare… 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0" y="980728"/>
            <a:ext cx="765674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260" y="158500"/>
            <a:ext cx="8229600" cy="922114"/>
          </a:xfrm>
        </p:spPr>
        <p:txBody>
          <a:bodyPr>
            <a:normAutofit/>
          </a:bodyPr>
          <a:lstStyle/>
          <a:p>
            <a:r>
              <a:rPr lang="it-IT" dirty="0" smtClean="0"/>
              <a:t>Scheda dolore inserita in </a:t>
            </a:r>
            <a:r>
              <a:rPr lang="it-IT" dirty="0" err="1" smtClean="0"/>
              <a:t>Millewin</a:t>
            </a:r>
            <a:endParaRPr lang="it-I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03" y="1052736"/>
            <a:ext cx="622431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70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percorso cognitivo-strumentale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1686"/>
            <a:ext cx="7704856" cy="563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e 2"/>
          <p:cNvSpPr/>
          <p:nvPr/>
        </p:nvSpPr>
        <p:spPr>
          <a:xfrm>
            <a:off x="2209800" y="3200400"/>
            <a:ext cx="1143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3657600" y="3048000"/>
            <a:ext cx="4572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2819400" y="1676400"/>
            <a:ext cx="304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5105400" y="2819400"/>
            <a:ext cx="19050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5105400" y="3581400"/>
            <a:ext cx="11430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105400" y="4038600"/>
            <a:ext cx="1295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4953000" y="2514600"/>
            <a:ext cx="7620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648200" y="4191000"/>
            <a:ext cx="76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58258" cy="619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9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27750" cy="59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70332" cy="629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9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021"/>
            <a:ext cx="5597624" cy="67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36" y="5937250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4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6632"/>
            <a:ext cx="5665440" cy="67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09" y="5733256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7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808"/>
            <a:ext cx="5970240" cy="685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66" y="5963969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7609" y="601726"/>
            <a:ext cx="1669414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9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400" spc="-10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apia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79170"/>
          </a:xfrm>
          <a:prstGeom prst="rect">
            <a:avLst/>
          </a:prstGeom>
        </p:spPr>
        <p:txBody>
          <a:bodyPr vert="horz" wrap="square" lIns="0" tIns="982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Qua</a:t>
            </a:r>
            <a:r>
              <a:rPr spc="-5" dirty="0"/>
              <a:t>nd</a:t>
            </a:r>
            <a:r>
              <a:rPr dirty="0"/>
              <a:t>o</a:t>
            </a:r>
            <a:r>
              <a:rPr spc="10" dirty="0"/>
              <a:t> </a:t>
            </a:r>
            <a:r>
              <a:rPr spc="-5" dirty="0" err="1"/>
              <a:t>no</a:t>
            </a:r>
            <a:r>
              <a:rPr spc="-35" dirty="0" err="1"/>
              <a:t>t</a:t>
            </a:r>
            <a:r>
              <a:rPr dirty="0" err="1"/>
              <a:t>o</a:t>
            </a:r>
            <a:r>
              <a:rPr spc="5" dirty="0"/>
              <a:t> </a:t>
            </a:r>
            <a:r>
              <a:rPr spc="-204" dirty="0" err="1" smtClean="0"/>
              <a:t>T</a:t>
            </a:r>
            <a:r>
              <a:rPr spc="-60" dirty="0" err="1" smtClean="0"/>
              <a:t>r</a:t>
            </a:r>
            <a:r>
              <a:rPr spc="-20" dirty="0" err="1" smtClean="0"/>
              <a:t>a</a:t>
            </a:r>
            <a:r>
              <a:rPr spc="-55" dirty="0" err="1" smtClean="0"/>
              <a:t>t</a:t>
            </a:r>
            <a:r>
              <a:rPr spc="-40" dirty="0" err="1" smtClean="0"/>
              <a:t>t</a:t>
            </a:r>
            <a:r>
              <a:rPr dirty="0" err="1" smtClean="0"/>
              <a:t>a</a:t>
            </a:r>
            <a:r>
              <a:rPr spc="-35" dirty="0" err="1" smtClean="0"/>
              <a:t>r</a:t>
            </a:r>
            <a:r>
              <a:rPr dirty="0" err="1" smtClean="0"/>
              <a:t>e</a:t>
            </a:r>
            <a:r>
              <a:rPr spc="-20" dirty="0" smtClean="0"/>
              <a:t> </a:t>
            </a:r>
            <a:r>
              <a:rPr spc="-5" dirty="0"/>
              <a:t>l</a:t>
            </a:r>
            <a:r>
              <a:rPr dirty="0"/>
              <a:t>a</a:t>
            </a:r>
            <a:r>
              <a:rPr spc="10" dirty="0"/>
              <a:t> </a:t>
            </a:r>
            <a:r>
              <a:rPr spc="-25" dirty="0"/>
              <a:t>c</a:t>
            </a:r>
            <a:r>
              <a:rPr dirty="0"/>
              <a:t>ausa</a:t>
            </a:r>
            <a:r>
              <a:rPr spc="5" dirty="0"/>
              <a:t> </a:t>
            </a:r>
            <a:r>
              <a:rPr spc="-5" dirty="0" err="1"/>
              <a:t>del</a:t>
            </a:r>
            <a:r>
              <a:rPr spc="-10" dirty="0" err="1"/>
              <a:t>l</a:t>
            </a:r>
            <a:r>
              <a:rPr dirty="0" err="1"/>
              <a:t>a</a:t>
            </a:r>
            <a:r>
              <a:rPr spc="10" dirty="0"/>
              <a:t> </a:t>
            </a:r>
            <a:r>
              <a:rPr spc="-5" dirty="0" err="1" smtClean="0"/>
              <a:t>neu</a:t>
            </a:r>
            <a:r>
              <a:rPr spc="-55" dirty="0" err="1" smtClean="0"/>
              <a:t>r</a:t>
            </a:r>
            <a:r>
              <a:rPr spc="-5" dirty="0" err="1" smtClean="0"/>
              <a:t>op</a:t>
            </a:r>
            <a:r>
              <a:rPr spc="-25" dirty="0" err="1" smtClean="0"/>
              <a:t>a</a:t>
            </a:r>
            <a:r>
              <a:rPr dirty="0" err="1" smtClean="0"/>
              <a:t>t</a:t>
            </a:r>
            <a:r>
              <a:rPr spc="-10" dirty="0" err="1" smtClean="0"/>
              <a:t>i</a:t>
            </a:r>
            <a:r>
              <a:rPr dirty="0" err="1" smtClean="0"/>
              <a:t>a</a:t>
            </a:r>
            <a:r>
              <a:rPr lang="it-IT" dirty="0" smtClean="0"/>
              <a:t>:</a:t>
            </a:r>
            <a:endParaRPr dirty="0"/>
          </a:p>
          <a:p>
            <a:pPr marL="287020" marR="5080" indent="0">
              <a:lnSpc>
                <a:spcPct val="100000"/>
              </a:lnSpc>
              <a:spcBef>
                <a:spcPts val="765"/>
              </a:spcBef>
              <a:buNone/>
              <a:tabLst>
                <a:tab pos="984885" algn="l"/>
                <a:tab pos="1666239" algn="l"/>
                <a:tab pos="2545715" algn="l"/>
                <a:tab pos="2667635" algn="l"/>
                <a:tab pos="4386580" algn="l"/>
                <a:tab pos="4929505" algn="l"/>
                <a:tab pos="6031230" algn="l"/>
                <a:tab pos="7115175" algn="l"/>
                <a:tab pos="7749540" algn="l"/>
              </a:tabLst>
            </a:pPr>
            <a:r>
              <a:rPr spc="5" dirty="0"/>
              <a:t>(</a:t>
            </a:r>
            <a:r>
              <a:rPr dirty="0"/>
              <a:t>ad	es</a:t>
            </a:r>
            <a:r>
              <a:rPr spc="-20" dirty="0"/>
              <a:t>e</a:t>
            </a:r>
            <a:r>
              <a:rPr dirty="0"/>
              <a:t>mpio</a:t>
            </a:r>
            <a:r>
              <a:rPr spc="-10" dirty="0"/>
              <a:t>:</a:t>
            </a:r>
            <a:r>
              <a:rPr dirty="0"/>
              <a:t>		a</a:t>
            </a:r>
            <a:r>
              <a:rPr spc="5" dirty="0"/>
              <a:t>d</a:t>
            </a:r>
            <a:r>
              <a:rPr dirty="0"/>
              <a:t>egu</a:t>
            </a:r>
            <a:r>
              <a:rPr spc="-30" dirty="0"/>
              <a:t>a</a:t>
            </a:r>
            <a:r>
              <a:rPr spc="-45" dirty="0"/>
              <a:t>t</a:t>
            </a:r>
            <a:r>
              <a:rPr dirty="0"/>
              <a:t>o	</a:t>
            </a:r>
            <a:r>
              <a:rPr spc="-25" dirty="0"/>
              <a:t>c</a:t>
            </a:r>
            <a:r>
              <a:rPr spc="-5" dirty="0"/>
              <a:t>o</a:t>
            </a:r>
            <a:r>
              <a:rPr spc="-25" dirty="0"/>
              <a:t>n</a:t>
            </a:r>
            <a:r>
              <a:rPr dirty="0"/>
              <a:t>t</a:t>
            </a:r>
            <a:r>
              <a:rPr spc="-50" dirty="0"/>
              <a:t>r</a:t>
            </a:r>
            <a:r>
              <a:rPr spc="-5" dirty="0"/>
              <a:t>oll</a:t>
            </a:r>
            <a:r>
              <a:rPr dirty="0"/>
              <a:t>o	glice</a:t>
            </a:r>
            <a:r>
              <a:rPr spc="-10" dirty="0"/>
              <a:t>m</a:t>
            </a:r>
            <a:r>
              <a:rPr dirty="0"/>
              <a:t>i</a:t>
            </a:r>
            <a:r>
              <a:rPr spc="-30" dirty="0"/>
              <a:t>c</a:t>
            </a:r>
            <a:r>
              <a:rPr dirty="0"/>
              <a:t>o	</a:t>
            </a:r>
            <a:r>
              <a:rPr spc="-5" dirty="0"/>
              <a:t>in </a:t>
            </a:r>
            <a:r>
              <a:rPr spc="-25" dirty="0"/>
              <a:t>c</a:t>
            </a:r>
            <a:r>
              <a:rPr dirty="0"/>
              <a:t>aso	</a:t>
            </a:r>
            <a:r>
              <a:rPr spc="-5" dirty="0"/>
              <a:t>d</a:t>
            </a:r>
            <a:r>
              <a:rPr dirty="0"/>
              <a:t>i	</a:t>
            </a:r>
            <a:r>
              <a:rPr spc="-5" dirty="0"/>
              <a:t>neu</a:t>
            </a:r>
            <a:r>
              <a:rPr spc="-55" dirty="0"/>
              <a:t>r</a:t>
            </a:r>
            <a:r>
              <a:rPr spc="-5" dirty="0"/>
              <a:t>op</a:t>
            </a:r>
            <a:r>
              <a:rPr spc="-25" dirty="0"/>
              <a:t>a</a:t>
            </a:r>
            <a:r>
              <a:rPr dirty="0"/>
              <a:t>t</a:t>
            </a:r>
            <a:r>
              <a:rPr spc="-10" dirty="0"/>
              <a:t>i</a:t>
            </a:r>
            <a:r>
              <a:rPr dirty="0"/>
              <a:t>a		</a:t>
            </a:r>
            <a:r>
              <a:rPr spc="-5" dirty="0"/>
              <a:t>diabe</a:t>
            </a:r>
            <a:r>
              <a:rPr spc="-10" dirty="0"/>
              <a:t>t</a:t>
            </a:r>
            <a:r>
              <a:rPr dirty="0"/>
              <a:t>i</a:t>
            </a:r>
            <a:r>
              <a:rPr spc="-30" dirty="0"/>
              <a:t>c</a:t>
            </a:r>
            <a:r>
              <a:rPr dirty="0"/>
              <a:t>a,	</a:t>
            </a:r>
            <a:r>
              <a:rPr spc="5" dirty="0"/>
              <a:t>d</a:t>
            </a:r>
            <a:r>
              <a:rPr dirty="0"/>
              <a:t>ialisi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3355752"/>
            <a:ext cx="2208530" cy="47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nel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95" dirty="0">
                <a:latin typeface="Calibri"/>
                <a:cs typeface="Calibri"/>
              </a:rPr>
              <a:t> </a:t>
            </a:r>
            <a:r>
              <a:rPr sz="3200" dirty="0">
                <a:latin typeface="MS PGothic"/>
                <a:cs typeface="MS PGothic"/>
              </a:rPr>
              <a:t>’</a:t>
            </a:r>
            <a:r>
              <a:rPr sz="3200" spc="-540" dirty="0">
                <a:latin typeface="MS PGothic"/>
                <a:cs typeface="MS PGothic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mia,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48000" y="3400202"/>
            <a:ext cx="528701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34465" algn="l"/>
                <a:tab pos="3403600" algn="l"/>
                <a:tab pos="3969385" algn="l"/>
                <a:tab pos="4964430" algn="l"/>
              </a:tabLst>
            </a:pP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apia	</a:t>
            </a:r>
            <a:r>
              <a:rPr sz="3200" spc="-5" dirty="0">
                <a:latin typeface="Calibri"/>
                <a:cs typeface="Calibri"/>
              </a:rPr>
              <a:t>so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tituti</a:t>
            </a:r>
            <a:r>
              <a:rPr sz="3200" spc="-5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	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aso	</a:t>
            </a:r>
            <a:r>
              <a:rPr sz="3200" spc="5" dirty="0">
                <a:latin typeface="Calibri"/>
                <a:cs typeface="Calibri"/>
              </a:rPr>
              <a:t>di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3953468"/>
            <a:ext cx="51955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5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ormonal</a:t>
            </a:r>
            <a:r>
              <a:rPr sz="3200" dirty="0">
                <a:latin typeface="Calibri"/>
                <a:cs typeface="Calibri"/>
              </a:rPr>
              <a:t>e 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ami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" y="550875"/>
            <a:ext cx="8763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La scelta del trattamento farmacologico da intraprendere, quando un paziente affetto da dolore giunge alla nostra osservazione, rappresenta un momento estremamente importante nel processo decisionale terapeutico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just"/>
            <a:endParaRPr lang="it-I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tenere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in 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considerazione: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caratteristiche 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</a:rPr>
              <a:t>del dolore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(nocicettivo, da ipereccitabilità spinale, neuropatico, misto), </a:t>
            </a: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condizioni 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</a:rPr>
              <a:t>cliniche del paziente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(età, sesso, </a:t>
            </a: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</a:rPr>
              <a:t>comorbilità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, terapie farmacologiche effettuate), </a:t>
            </a: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necessità 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</a:rPr>
              <a:t>del paziente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(attività lavorativa, condizione sociale, stile di vita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</a:p>
          <a:p>
            <a:pPr algn="just"/>
            <a:endParaRPr lang="it-I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Appare quindi 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</a:rPr>
              <a:t>fondamentale condividere con il paziente la scelta terapeutica effettuata,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 avendo cura di spiegare quali sono gli obbiettivi che vogliamo raggiungere al fine di aumentare la sua </a:t>
            </a: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</a:rPr>
              <a:t>compliance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Una delle possibili strategie da mettere in atto è rappresentata dalla 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</a:rPr>
              <a:t>terapia farmacologica combinata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just"/>
            <a:endParaRPr lang="it-I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L’utilizzo di farmaci che agiscono contestualmente sui diversi siti responsabili del dolore, consente di ottenere un controllo dei sintomi sfruttando l’azione sinergica di questi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 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Oltre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a questo la somministrazione di dosi inferiori potrebbe determinare una  riduzione degli effetti collaterali 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dose-dipendenti che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possono verificarsi.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it-IT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762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DA  «IN ESTREMA SINTESI» NEWS LETTER DI METIS-FIMMG 9.11.18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3688" y="152400"/>
            <a:ext cx="497649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95" dirty="0" err="1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4400" spc="-25" dirty="0" err="1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4400" spc="-105" dirty="0" err="1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4400" dirty="0" err="1">
                <a:solidFill>
                  <a:srgbClr val="CC0000"/>
                </a:solidFill>
                <a:latin typeface="Calibri"/>
                <a:cs typeface="Calibri"/>
              </a:rPr>
              <a:t>apia</a:t>
            </a:r>
            <a:r>
              <a:rPr sz="44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400" spc="-80" dirty="0" err="1" smtClean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4400" dirty="0" err="1" smtClean="0">
                <a:solidFill>
                  <a:srgbClr val="CC0000"/>
                </a:solidFill>
                <a:latin typeface="Calibri"/>
                <a:cs typeface="Calibri"/>
              </a:rPr>
              <a:t>arma</a:t>
            </a:r>
            <a:r>
              <a:rPr sz="4400" spc="-40" dirty="0" err="1" smtClean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4400" spc="-5" dirty="0" err="1" smtClean="0">
                <a:solidFill>
                  <a:srgbClr val="CC0000"/>
                </a:solidFill>
                <a:latin typeface="Calibri"/>
                <a:cs typeface="Calibri"/>
              </a:rPr>
              <a:t>ologi</a:t>
            </a:r>
            <a:r>
              <a:rPr sz="4400" spc="-20" dirty="0" err="1" smtClean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4400" dirty="0" err="1" smtClean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lang="it-IT" sz="4400" dirty="0" smtClean="0">
                <a:solidFill>
                  <a:srgbClr val="CC0000"/>
                </a:solidFill>
                <a:latin typeface="Calibri"/>
                <a:cs typeface="Calibri"/>
              </a:rPr>
              <a:t> dolore neuropatico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974" y="1541929"/>
            <a:ext cx="8189025" cy="5129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349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Conc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pi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agi</a:t>
            </a:r>
            <a:r>
              <a:rPr sz="3200" spc="-3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mec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anismi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enet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dolo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1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se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ondo </a:t>
            </a:r>
            <a:r>
              <a:rPr sz="3200" dirty="0">
                <a:latin typeface="Calibri"/>
                <a:cs typeface="Calibri"/>
              </a:rPr>
              <a:t>le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egue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onside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azioni :</a:t>
            </a:r>
          </a:p>
          <a:p>
            <a:pPr marL="355600" marR="588010" indent="-342900">
              <a:lnSpc>
                <a:spcPct val="100000"/>
              </a:lnSpc>
              <a:spcBef>
                <a:spcPts val="770"/>
              </a:spcBef>
              <a:buFont typeface="Calibri"/>
              <a:buChar char="-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semp</a:t>
            </a:r>
            <a:r>
              <a:rPr sz="3200" spc="-3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alu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appor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ben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cio 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spc="5" dirty="0">
                <a:latin typeface="MS PGothic"/>
                <a:cs typeface="MS PGothic"/>
              </a:rPr>
              <a:t>’</a:t>
            </a:r>
            <a:r>
              <a:rPr sz="3200" spc="-5" dirty="0">
                <a:latin typeface="Calibri"/>
                <a:cs typeface="Calibri"/>
              </a:rPr>
              <a:t>ut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8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 </a:t>
            </a:r>
            <a:r>
              <a:rPr sz="3200" spc="-5" dirty="0">
                <a:latin typeface="Calibri"/>
                <a:cs typeface="Calibri"/>
              </a:rPr>
              <a:t>pri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cipi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vi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gli 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tuali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ali</a:t>
            </a:r>
          </a:p>
          <a:p>
            <a:pPr marL="355600" marR="5080" indent="-342900">
              <a:lnSpc>
                <a:spcPct val="100499"/>
              </a:lnSpc>
              <a:spcBef>
                <a:spcPts val="750"/>
              </a:spcBef>
              <a:buFont typeface="Calibri"/>
              <a:buChar char="-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arma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dov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à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esse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sommini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mol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au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ela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5" dirty="0">
                <a:latin typeface="Calibri"/>
                <a:cs typeface="Calibri"/>
              </a:rPr>
              <a:t> d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apeuti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dov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à esse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giu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spc="-5" dirty="0" err="1">
                <a:solidFill>
                  <a:srgbClr val="FF0000"/>
                </a:solidFill>
                <a:latin typeface="Calibri"/>
                <a:cs typeface="Calibri"/>
              </a:rPr>
              <a:t>dop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it-IT" sz="3200" b="1" dirty="0" err="1" smtClean="0">
                <a:solidFill>
                  <a:srgbClr val="FF0000"/>
                </a:solidFill>
                <a:latin typeface="Calibri"/>
                <a:cs typeface="Calibri"/>
              </a:rPr>
              <a:t>itol</a:t>
            </a:r>
            <a:r>
              <a:rPr sz="3200" b="1" dirty="0" err="1" smtClean="0">
                <a:solidFill>
                  <a:srgbClr val="FF0000"/>
                </a:solidFill>
                <a:latin typeface="Calibri"/>
                <a:cs typeface="Calibri"/>
              </a:rPr>
              <a:t>azione</a:t>
            </a:r>
            <a:r>
              <a:rPr sz="32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40" dirty="0" err="1">
                <a:latin typeface="Calibri"/>
                <a:cs typeface="Calibri"/>
              </a:rPr>
              <a:t>v</a:t>
            </a:r>
            <a:r>
              <a:rPr sz="3200" dirty="0" err="1">
                <a:latin typeface="Calibri"/>
                <a:cs typeface="Calibri"/>
              </a:rPr>
              <a:t>alu</a:t>
            </a:r>
            <a:r>
              <a:rPr sz="3200" spc="-45" dirty="0" err="1">
                <a:latin typeface="Calibri"/>
                <a:cs typeface="Calibri"/>
              </a:rPr>
              <a:t>t</a:t>
            </a:r>
            <a:r>
              <a:rPr sz="3200" dirty="0" err="1">
                <a:latin typeface="Calibri"/>
                <a:cs typeface="Calibri"/>
              </a:rPr>
              <a:t>andone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l</a:t>
            </a:r>
            <a:r>
              <a:rPr lang="it-IT" sz="3200" spc="5" dirty="0">
                <a:latin typeface="MS PGothic"/>
                <a:cs typeface="Calibri"/>
              </a:rPr>
              <a:t>'</a:t>
            </a:r>
            <a:r>
              <a:rPr sz="3200" spc="-25" dirty="0" err="1" smtClean="0">
                <a:latin typeface="Calibri"/>
                <a:cs typeface="Calibri"/>
              </a:rPr>
              <a:t>e</a:t>
            </a:r>
            <a:r>
              <a:rPr sz="3200" spc="-45" dirty="0" err="1" smtClean="0">
                <a:latin typeface="Calibri"/>
                <a:cs typeface="Calibri"/>
              </a:rPr>
              <a:t>f</a:t>
            </a:r>
            <a:r>
              <a:rPr sz="3200" spc="-5" dirty="0" err="1" smtClean="0">
                <a:latin typeface="Calibri"/>
                <a:cs typeface="Calibri"/>
              </a:rPr>
              <a:t>f</a:t>
            </a:r>
            <a:r>
              <a:rPr sz="3200" spc="-10" dirty="0" err="1" smtClean="0">
                <a:latin typeface="Calibri"/>
                <a:cs typeface="Calibri"/>
              </a:rPr>
              <a:t>i</a:t>
            </a:r>
            <a:r>
              <a:rPr sz="3200" spc="-25" dirty="0" err="1" smtClean="0">
                <a:latin typeface="Calibri"/>
                <a:cs typeface="Calibri"/>
              </a:rPr>
              <a:t>c</a:t>
            </a:r>
            <a:r>
              <a:rPr sz="3200" dirty="0" err="1" smtClean="0">
                <a:latin typeface="Calibri"/>
                <a:cs typeface="Calibri"/>
              </a:rPr>
              <a:t>acia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sp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 </a:t>
            </a:r>
            <a:r>
              <a:rPr sz="3200" spc="-5" dirty="0">
                <a:latin typeface="Calibri"/>
                <a:cs typeface="Calibri"/>
              </a:rPr>
              <a:t>possi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80257"/>
            <a:ext cx="8074660" cy="5640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9500"/>
              </a:lnSpc>
              <a:buFont typeface="Calibri"/>
              <a:buChar char="-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5" dirty="0">
                <a:latin typeface="MS PGothic"/>
                <a:cs typeface="MS PGothic"/>
              </a:rPr>
              <a:t>’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tua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 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acia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5" dirty="0">
                <a:latin typeface="Calibri"/>
                <a:cs typeface="Calibri"/>
              </a:rPr>
              <a:t>principi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ut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60" dirty="0">
                <a:latin typeface="Calibri"/>
                <a:cs typeface="Calibri"/>
              </a:rPr>
              <a:t>z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dov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à esse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alu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sol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dop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2/4 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timane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 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tu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dosi </a:t>
            </a:r>
            <a:r>
              <a:rPr sz="3200" dirty="0">
                <a:latin typeface="Calibri"/>
                <a:cs typeface="Calibri"/>
              </a:rPr>
              <a:t>ade</a:t>
            </a:r>
            <a:r>
              <a:rPr sz="3200" spc="1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</a:p>
          <a:p>
            <a:pPr>
              <a:lnSpc>
                <a:spcPct val="100000"/>
              </a:lnSpc>
              <a:spcBef>
                <a:spcPts val="31"/>
              </a:spcBef>
              <a:buFont typeface="Calibri"/>
              <a:buChar char="-"/>
            </a:pPr>
            <a:endParaRPr sz="4650" dirty="0">
              <a:latin typeface="Times New Roman"/>
              <a:cs typeface="Times New Roman"/>
            </a:endParaRPr>
          </a:p>
          <a:p>
            <a:pPr lvl="0" algn="just"/>
            <a:r>
              <a:rPr lang="it-IT" sz="3200" spc="-5" dirty="0" smtClean="0">
                <a:latin typeface="Calibri"/>
                <a:cs typeface="Calibri"/>
              </a:rPr>
              <a:t>-  </a:t>
            </a:r>
            <a:r>
              <a:rPr sz="3200" spc="-5" dirty="0" err="1" smtClean="0">
                <a:latin typeface="Calibri"/>
                <a:cs typeface="Calibri"/>
              </a:rPr>
              <a:t>Ch</a:t>
            </a:r>
            <a:r>
              <a:rPr sz="3200" dirty="0" err="1" smtClean="0">
                <a:latin typeface="Calibri"/>
                <a:cs typeface="Calibri"/>
              </a:rPr>
              <a:t>e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5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esse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poli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apia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qua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trial clin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hann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dimo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una </a:t>
            </a:r>
            <a:r>
              <a:rPr sz="3200" dirty="0">
                <a:latin typeface="Calibri"/>
                <a:cs typeface="Calibri"/>
              </a:rPr>
              <a:t>mig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io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ri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po</a:t>
            </a:r>
            <a:r>
              <a:rPr sz="3200" spc="-40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dolo</a:t>
            </a:r>
            <a:r>
              <a:rPr sz="3200" spc="-3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e, risp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alla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mono</a:t>
            </a:r>
            <a:r>
              <a:rPr sz="3200" spc="-40" dirty="0" err="1" smtClean="0">
                <a:latin typeface="Calibri"/>
                <a:cs typeface="Calibri"/>
              </a:rPr>
              <a:t>t</a:t>
            </a:r>
            <a:r>
              <a:rPr sz="3200" dirty="0" err="1" smtClean="0">
                <a:latin typeface="Calibri"/>
                <a:cs typeface="Calibri"/>
              </a:rPr>
              <a:t>e</a:t>
            </a:r>
            <a:r>
              <a:rPr sz="3200" spc="-60" dirty="0" err="1" smtClean="0">
                <a:latin typeface="Calibri"/>
                <a:cs typeface="Calibri"/>
              </a:rPr>
              <a:t>r</a:t>
            </a:r>
            <a:r>
              <a:rPr sz="3200" dirty="0" err="1" smtClean="0">
                <a:latin typeface="Calibri"/>
                <a:cs typeface="Calibri"/>
              </a:rPr>
              <a:t>apia</a:t>
            </a:r>
            <a:r>
              <a:rPr lang="it-IT" sz="3200" dirty="0" smtClean="0">
                <a:latin typeface="Calibri"/>
                <a:cs typeface="Calibri"/>
              </a:rPr>
              <a:t> (</a:t>
            </a:r>
            <a:r>
              <a:rPr lang="it-IT" sz="3200" b="1" dirty="0">
                <a:solidFill>
                  <a:srgbClr val="FF0000"/>
                </a:solidFill>
              </a:rPr>
              <a:t>terapia farmacologica </a:t>
            </a:r>
            <a:r>
              <a:rPr lang="it-IT" sz="3200" b="1" dirty="0" smtClean="0">
                <a:solidFill>
                  <a:srgbClr val="FF0000"/>
                </a:solidFill>
              </a:rPr>
              <a:t>combinata)</a:t>
            </a:r>
            <a:r>
              <a:rPr lang="it-IT" sz="3200" dirty="0" smtClean="0">
                <a:solidFill>
                  <a:srgbClr val="000000"/>
                </a:solidFill>
              </a:rPr>
              <a:t>.</a:t>
            </a:r>
            <a:endParaRPr lang="it-IT" sz="3200" dirty="0">
              <a:solidFill>
                <a:srgbClr val="000000"/>
              </a:solidFill>
            </a:endParaRPr>
          </a:p>
          <a:p>
            <a:pPr marL="355600" marR="244475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NewCenturySchlbk-Roman"/>
              </a:rPr>
              <a:t>Generalmente, in base all’origine dello stimolo</a:t>
            </a:r>
            <a:r>
              <a:rPr lang="it-IT" dirty="0" smtClean="0">
                <a:latin typeface="NewCenturySchlbk-Roman"/>
              </a:rPr>
              <a:t>, è </a:t>
            </a:r>
            <a:r>
              <a:rPr lang="it-IT" dirty="0">
                <a:latin typeface="NewCenturySchlbk-Roman"/>
              </a:rPr>
              <a:t>possibile identificare </a:t>
            </a:r>
            <a:r>
              <a:rPr lang="it-IT" b="1" dirty="0" smtClean="0">
                <a:solidFill>
                  <a:srgbClr val="FF0000"/>
                </a:solidFill>
                <a:latin typeface="NewCenturySchlbk-Roman"/>
              </a:rPr>
              <a:t>2 </a:t>
            </a:r>
            <a:r>
              <a:rPr lang="it-IT" b="1" dirty="0">
                <a:solidFill>
                  <a:srgbClr val="FF0000"/>
                </a:solidFill>
                <a:latin typeface="NewCenturySchlbk-Roman"/>
              </a:rPr>
              <a:t>diversi tipi di dolore</a:t>
            </a:r>
            <a:r>
              <a:rPr lang="it-IT" dirty="0">
                <a:latin typeface="NewCenturySchlbk-Roman"/>
              </a:rPr>
              <a:t>: </a:t>
            </a:r>
            <a:endParaRPr lang="it-IT" dirty="0" smtClean="0">
              <a:latin typeface="NewCenturySchlbk-Roman"/>
            </a:endParaRPr>
          </a:p>
          <a:p>
            <a:pPr marL="0" indent="0">
              <a:buNone/>
            </a:pPr>
            <a:endParaRPr lang="it-IT" dirty="0" smtClean="0">
              <a:latin typeface="NewCenturySchlbk-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latin typeface="NewCenturySchlbk-Roman"/>
              </a:rPr>
              <a:t>Dolore nocicettivo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  <a:latin typeface="NewCenturySchlbk-Roman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NewCenturySchlbk-Roman"/>
              </a:rPr>
              <a:t>    a. meccanico strutturale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  <a:latin typeface="NewCenturySchlbk-Roman"/>
              </a:rPr>
              <a:t>     </a:t>
            </a:r>
            <a:r>
              <a:rPr lang="it-IT" b="1" dirty="0" err="1" smtClean="0">
                <a:solidFill>
                  <a:srgbClr val="FF0000"/>
                </a:solidFill>
                <a:latin typeface="NewCenturySchlbk-Roman"/>
              </a:rPr>
              <a:t>b.dolore</a:t>
            </a:r>
            <a:r>
              <a:rPr lang="it-IT" b="1" dirty="0" smtClean="0">
                <a:solidFill>
                  <a:srgbClr val="FF0000"/>
                </a:solidFill>
                <a:latin typeface="NewCenturySchlbk-Roman"/>
              </a:rPr>
              <a:t> nocicettivo infiammatorio 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  <a:latin typeface="NewCenturySchlbk-Roman"/>
              </a:rPr>
              <a:t>2. dolore </a:t>
            </a:r>
            <a:r>
              <a:rPr lang="it-IT" b="1" dirty="0">
                <a:solidFill>
                  <a:srgbClr val="FF0000"/>
                </a:solidFill>
                <a:latin typeface="NewCenturySchlbk-Roman"/>
              </a:rPr>
              <a:t>neuropatico (</a:t>
            </a:r>
            <a:r>
              <a:rPr lang="it-IT" b="1" dirty="0" smtClean="0">
                <a:solidFill>
                  <a:srgbClr val="FF0000"/>
                </a:solidFill>
                <a:latin typeface="NewCenturySchlbk-Roman"/>
              </a:rPr>
              <a:t>periferico e </a:t>
            </a:r>
            <a:r>
              <a:rPr lang="it-IT" b="1" dirty="0">
                <a:solidFill>
                  <a:srgbClr val="FF0000"/>
                </a:solidFill>
                <a:latin typeface="NewCenturySchlbk-Roman"/>
              </a:rPr>
              <a:t>centrale).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29" y="644779"/>
            <a:ext cx="884814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 err="1"/>
              <a:t>linee</a:t>
            </a:r>
            <a:r>
              <a:rPr spc="-40" dirty="0"/>
              <a:t> </a:t>
            </a:r>
            <a:r>
              <a:rPr dirty="0" err="1" smtClean="0"/>
              <a:t>guida</a:t>
            </a:r>
            <a:r>
              <a:rPr lang="it-IT" dirty="0" smtClean="0"/>
              <a:t/>
            </a:r>
            <a:br>
              <a:rPr lang="it-IT" dirty="0" smtClean="0"/>
            </a:b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2438400"/>
            <a:ext cx="7987665" cy="401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18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cipa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ociaz</a:t>
            </a:r>
            <a:r>
              <a:rPr sz="3200" dirty="0">
                <a:latin typeface="Calibri"/>
                <a:cs typeface="Calibri"/>
              </a:rPr>
              <a:t>ioni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9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iona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egionali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che,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acil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alu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azione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 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dolo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6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hanno </a:t>
            </a:r>
            <a:r>
              <a:rPr sz="3200" dirty="0">
                <a:latin typeface="Calibri"/>
                <a:cs typeface="Calibri"/>
              </a:rPr>
              <a:t>elabo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l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guida </a:t>
            </a:r>
            <a:r>
              <a:rPr sz="3200" spc="-5" dirty="0">
                <a:latin typeface="Calibri"/>
                <a:cs typeface="Calibri"/>
              </a:rPr>
              <a:t>sp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ci</a:t>
            </a:r>
            <a:r>
              <a:rPr sz="3200" spc="-1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ich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19300"/>
              </a:lnSpc>
              <a:spcBef>
                <a:spcPts val="25"/>
              </a:spcBef>
              <a:tabLst>
                <a:tab pos="791210" algn="l"/>
              </a:tabLst>
            </a:pPr>
            <a:r>
              <a:rPr sz="3200" dirty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3200" spc="1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ern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Associ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) </a:t>
            </a:r>
            <a:r>
              <a:rPr sz="2800" spc="-20" dirty="0">
                <a:solidFill>
                  <a:srgbClr val="E36C09"/>
                </a:solidFill>
                <a:latin typeface="Calibri"/>
                <a:cs typeface="Calibri"/>
              </a:rPr>
              <a:t>EFN</a:t>
            </a:r>
            <a:r>
              <a:rPr sz="2800" spc="-15" dirty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2800" spc="1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Eu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opea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ede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Neu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ologi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tie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) </a:t>
            </a:r>
            <a:r>
              <a:rPr sz="2800" spc="-15" dirty="0">
                <a:solidFill>
                  <a:srgbClr val="E36C09"/>
                </a:solidFill>
                <a:latin typeface="Calibri"/>
                <a:cs typeface="Calibri"/>
              </a:rPr>
              <a:t>NI</a:t>
            </a:r>
            <a:r>
              <a:rPr sz="2800" spc="-30" dirty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(N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ona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Heal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7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celle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) </a:t>
            </a:r>
            <a:r>
              <a:rPr sz="2800" spc="-20" dirty="0">
                <a:solidFill>
                  <a:srgbClr val="E36C09"/>
                </a:solidFill>
                <a:latin typeface="Calibri"/>
                <a:cs typeface="Calibri"/>
              </a:rPr>
              <a:t>CP</a:t>
            </a:r>
            <a:r>
              <a:rPr sz="2800" spc="-15" dirty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E36C09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(Canadia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ty)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73118"/>
            <a:ext cx="5005250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929" y="577621"/>
            <a:ext cx="884745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App</a:t>
            </a:r>
            <a:r>
              <a:rPr sz="36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occi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7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arma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ologi</a:t>
            </a: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ond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 le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linee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guida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65853"/>
            <a:ext cx="7925434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04" dirty="0">
                <a:latin typeface="Calibri"/>
                <a:cs typeface="Calibri"/>
              </a:rPr>
              <a:t>T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classi</a:t>
            </a:r>
            <a:r>
              <a:rPr sz="3200" spc="-5" dirty="0">
                <a:latin typeface="Calibri"/>
                <a:cs typeface="Calibri"/>
              </a:rPr>
              <a:t> d</a:t>
            </a:r>
            <a:r>
              <a:rPr sz="3200" dirty="0">
                <a:latin typeface="Calibri"/>
                <a:cs typeface="Calibri"/>
              </a:rPr>
              <a:t>i </a:t>
            </a:r>
            <a:r>
              <a:rPr sz="3200" spc="-6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armaci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hann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ric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vu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un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omand</a:t>
            </a:r>
            <a:r>
              <a:rPr sz="3200" spc="1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zion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apia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 </a:t>
            </a:r>
            <a:r>
              <a:rPr sz="3200" spc="-5" dirty="0">
                <a:latin typeface="Calibri"/>
                <a:cs typeface="Calibri"/>
              </a:rPr>
              <a:t>prim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nea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tu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 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inee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uid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458336"/>
            <a:ext cx="8021955" cy="253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4625" indent="-342900">
              <a:lnSpc>
                <a:spcPct val="100000"/>
              </a:lnSpc>
            </a:pPr>
            <a:r>
              <a:rPr sz="2000" spc="-10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an 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4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tin SK, Khan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ith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BH,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8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N.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thic </a:t>
            </a:r>
            <a:r>
              <a:rPr sz="2000" spc="-5" dirty="0">
                <a:latin typeface="Calibri"/>
                <a:cs typeface="Calibri"/>
              </a:rPr>
              <a:t>pai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the gene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ul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4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epidemio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gi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tudie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ain.2014;</a:t>
            </a:r>
            <a:r>
              <a:rPr sz="2000" spc="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55:</a:t>
            </a:r>
            <a:r>
              <a:rPr sz="2000" spc="-10" dirty="0">
                <a:latin typeface="Calibri"/>
                <a:cs typeface="Calibri"/>
              </a:rPr>
              <a:t>6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15" dirty="0">
                <a:latin typeface="Calibri"/>
                <a:cs typeface="Calibri"/>
              </a:rPr>
              <a:t>4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66</a:t>
            </a:r>
            <a:r>
              <a:rPr sz="2000" spc="-15" dirty="0">
                <a:latin typeface="Calibri"/>
                <a:cs typeface="Calibri"/>
              </a:rPr>
              <a:t>2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oi:</a:t>
            </a:r>
            <a:r>
              <a:rPr sz="2000" spc="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16j</a:t>
            </a:r>
            <a:r>
              <a:rPr sz="2000" spc="-20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pain.201</a:t>
            </a:r>
            <a:r>
              <a:rPr sz="2000" spc="-10" dirty="0">
                <a:latin typeface="Calibri"/>
                <a:cs typeface="Calibri"/>
              </a:rPr>
              <a:t>3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013.</a:t>
            </a:r>
            <a:endParaRPr sz="2000">
              <a:latin typeface="Calibri"/>
              <a:cs typeface="Calibri"/>
            </a:endParaRPr>
          </a:p>
          <a:p>
            <a:pPr marL="355600" marR="1317625" indent="-3429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Den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,Luo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,Hu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u </a:t>
            </a:r>
            <a:r>
              <a:rPr sz="2000" spc="-10" dirty="0">
                <a:latin typeface="Calibri"/>
                <a:cs typeface="Calibri"/>
              </a:rPr>
              <a:t>J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actice guide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manage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 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.B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C Ane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thes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ol.2</a:t>
            </a:r>
            <a:r>
              <a:rPr sz="2000" spc="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16;</a:t>
            </a:r>
            <a:r>
              <a:rPr sz="2000" spc="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6:</a:t>
            </a:r>
            <a:r>
              <a:rPr sz="2000" spc="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10" dirty="0">
                <a:latin typeface="Calibri"/>
                <a:cs typeface="Calibri"/>
              </a:rPr>
              <a:t>.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:10</a:t>
            </a:r>
            <a:r>
              <a:rPr sz="2000" spc="-1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1186</a:t>
            </a:r>
            <a:r>
              <a:rPr sz="2000" spc="-50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s1</a:t>
            </a:r>
            <a:r>
              <a:rPr sz="2000" spc="5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15" dirty="0">
                <a:latin typeface="Calibri"/>
                <a:cs typeface="Calibri"/>
              </a:rPr>
              <a:t>7</a:t>
            </a:r>
            <a:r>
              <a:rPr sz="2000" spc="-30" dirty="0">
                <a:latin typeface="Calibri"/>
                <a:cs typeface="Calibri"/>
              </a:rPr>
              <a:t>1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5" dirty="0">
                <a:latin typeface="Calibri"/>
                <a:cs typeface="Calibri"/>
              </a:rPr>
              <a:t>5-</a:t>
            </a: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150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gio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Crucc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 </a:t>
            </a:r>
            <a:r>
              <a:rPr sz="2000" spc="-1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ruin</a:t>
            </a:r>
            <a:r>
              <a:rPr sz="2000" spc="-5" dirty="0">
                <a:latin typeface="Calibri"/>
                <a:cs typeface="Calibri"/>
              </a:rPr>
              <a:t>i-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neu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thic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ain: 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uidelines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 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actice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ain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204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.2</a:t>
            </a:r>
            <a:r>
              <a:rPr sz="2000" spc="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17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ec</a:t>
            </a:r>
            <a:r>
              <a:rPr sz="2000" spc="5" dirty="0">
                <a:latin typeface="Calibri"/>
                <a:cs typeface="Calibri"/>
              </a:rPr>
              <a:t>;</a:t>
            </a:r>
            <a:r>
              <a:rPr sz="2000" dirty="0">
                <a:latin typeface="Calibri"/>
                <a:cs typeface="Calibri"/>
              </a:rPr>
              <a:t>6(S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pp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5" dirty="0">
                <a:latin typeface="Calibri"/>
                <a:cs typeface="Calibri"/>
              </a:rPr>
              <a:t>)</a:t>
            </a:r>
            <a:r>
              <a:rPr sz="2000" spc="5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10" dirty="0">
                <a:latin typeface="Calibri"/>
                <a:cs typeface="Calibri"/>
              </a:rPr>
              <a:t>5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42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302" y="0"/>
            <a:ext cx="8104124" cy="6786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Dolore neuropatico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791200"/>
          </a:xfrm>
        </p:spPr>
        <p:txBody>
          <a:bodyPr>
            <a:normAutofit fontScale="92500" lnSpcReduction="10000"/>
          </a:bodyPr>
          <a:lstStyle/>
          <a:p>
            <a:r>
              <a:rPr lang="it-IT" sz="4000" spc="-290" dirty="0">
                <a:solidFill>
                  <a:srgbClr val="00AF50"/>
                </a:solidFill>
                <a:cs typeface="Calibri"/>
              </a:rPr>
              <a:t>T</a:t>
            </a:r>
            <a:r>
              <a:rPr lang="it-IT" sz="4000" dirty="0">
                <a:solidFill>
                  <a:srgbClr val="00AF50"/>
                </a:solidFill>
                <a:cs typeface="Calibri"/>
              </a:rPr>
              <a:t>e</a:t>
            </a:r>
            <a:r>
              <a:rPr lang="it-IT" sz="4000" spc="-60" dirty="0">
                <a:solidFill>
                  <a:srgbClr val="00AF50"/>
                </a:solidFill>
                <a:cs typeface="Calibri"/>
              </a:rPr>
              <a:t>r</a:t>
            </a:r>
            <a:r>
              <a:rPr lang="it-IT" sz="4000" dirty="0">
                <a:solidFill>
                  <a:srgbClr val="00AF50"/>
                </a:solidFill>
                <a:cs typeface="Calibri"/>
              </a:rPr>
              <a:t>apia</a:t>
            </a:r>
            <a:r>
              <a:rPr lang="it-IT" sz="4000" spc="5" dirty="0">
                <a:solidFill>
                  <a:srgbClr val="00AF50"/>
                </a:solidFill>
                <a:cs typeface="Calibri"/>
              </a:rPr>
              <a:t> </a:t>
            </a:r>
            <a:r>
              <a:rPr lang="it-IT" sz="4000" spc="-5" dirty="0">
                <a:solidFill>
                  <a:srgbClr val="00AF50"/>
                </a:solidFill>
                <a:cs typeface="Calibri"/>
              </a:rPr>
              <a:t>d</a:t>
            </a:r>
            <a:r>
              <a:rPr lang="it-IT" sz="4000" dirty="0">
                <a:solidFill>
                  <a:srgbClr val="00AF50"/>
                </a:solidFill>
                <a:cs typeface="Calibri"/>
              </a:rPr>
              <a:t>i Prima </a:t>
            </a:r>
            <a:r>
              <a:rPr lang="it-IT" sz="4000" spc="-5" dirty="0">
                <a:solidFill>
                  <a:srgbClr val="00AF50"/>
                </a:solidFill>
                <a:cs typeface="Calibri"/>
              </a:rPr>
              <a:t>Linea: </a:t>
            </a:r>
            <a:endParaRPr lang="it-IT" sz="4000" spc="-5" dirty="0" smtClean="0">
              <a:solidFill>
                <a:srgbClr val="00AF50"/>
              </a:solidFill>
              <a:cs typeface="Calibri"/>
            </a:endParaRPr>
          </a:p>
          <a:p>
            <a:pPr marL="0" indent="0">
              <a:buNone/>
            </a:pPr>
            <a:r>
              <a:rPr lang="it-IT" sz="2800" spc="-5" dirty="0" smtClean="0">
                <a:cs typeface="Calibri"/>
              </a:rPr>
              <a:t>- Antidepressivi </a:t>
            </a:r>
            <a:r>
              <a:rPr lang="it-IT" sz="2800" spc="-5" dirty="0">
                <a:cs typeface="Calibri"/>
              </a:rPr>
              <a:t>Triciclici </a:t>
            </a:r>
            <a:endParaRPr lang="it-IT" sz="2800" spc="-5" dirty="0" smtClean="0">
              <a:cs typeface="Calibri"/>
            </a:endParaRPr>
          </a:p>
          <a:p>
            <a:pPr marL="0" indent="0">
              <a:buNone/>
            </a:pPr>
            <a:r>
              <a:rPr lang="it-IT" sz="2800" spc="-5" dirty="0" smtClean="0">
                <a:cs typeface="Calibri"/>
              </a:rPr>
              <a:t>- Inibitori </a:t>
            </a:r>
            <a:r>
              <a:rPr lang="it-IT" sz="2800" spc="-5" dirty="0" err="1">
                <a:cs typeface="Calibri"/>
              </a:rPr>
              <a:t>reuptake</a:t>
            </a:r>
            <a:r>
              <a:rPr lang="it-IT" sz="2800" spc="-5" dirty="0">
                <a:cs typeface="Calibri"/>
              </a:rPr>
              <a:t> della serotonina </a:t>
            </a:r>
            <a:r>
              <a:rPr lang="it-IT" sz="2800" spc="-5" dirty="0" smtClean="0">
                <a:cs typeface="Calibri"/>
              </a:rPr>
              <a:t>e </a:t>
            </a:r>
            <a:r>
              <a:rPr lang="it-IT" sz="2800" spc="-5" dirty="0" err="1" smtClean="0">
                <a:cs typeface="Calibri"/>
              </a:rPr>
              <a:t>norepinephrina</a:t>
            </a:r>
            <a:r>
              <a:rPr lang="it-IT" sz="2800" spc="-5" dirty="0" smtClean="0">
                <a:cs typeface="Calibri"/>
              </a:rPr>
              <a:t> </a:t>
            </a:r>
            <a:r>
              <a:rPr lang="it-IT" sz="2800" spc="-5" dirty="0">
                <a:cs typeface="Calibri"/>
              </a:rPr>
              <a:t>(</a:t>
            </a:r>
            <a:r>
              <a:rPr lang="it-IT" sz="2800" spc="-5" dirty="0" err="1">
                <a:cs typeface="Calibri"/>
              </a:rPr>
              <a:t>SNRIs</a:t>
            </a:r>
            <a:r>
              <a:rPr lang="it-IT" sz="2800" spc="-5" dirty="0" smtClean="0">
                <a:cs typeface="Calibri"/>
              </a:rPr>
              <a:t>)</a:t>
            </a:r>
          </a:p>
          <a:p>
            <a:pPr marL="0" indent="0">
              <a:buNone/>
            </a:pPr>
            <a:r>
              <a:rPr lang="it-IT" sz="2800" spc="-5" dirty="0" smtClean="0">
                <a:cs typeface="Calibri"/>
              </a:rPr>
              <a:t>- </a:t>
            </a:r>
            <a:r>
              <a:rPr lang="it-IT" sz="2800" spc="-5" dirty="0" err="1" smtClean="0">
                <a:cs typeface="Calibri"/>
              </a:rPr>
              <a:t>Ligandi</a:t>
            </a:r>
            <a:r>
              <a:rPr lang="it-IT" sz="2800" spc="-5" dirty="0" smtClean="0">
                <a:cs typeface="Calibri"/>
              </a:rPr>
              <a:t> </a:t>
            </a:r>
            <a:r>
              <a:rPr lang="it-IT" sz="2800" spc="-5" dirty="0">
                <a:cs typeface="Calibri"/>
              </a:rPr>
              <a:t>delle </a:t>
            </a:r>
            <a:r>
              <a:rPr lang="it-IT" sz="2800" spc="-5" dirty="0" err="1">
                <a:cs typeface="Calibri"/>
              </a:rPr>
              <a:t>subunità</a:t>
            </a:r>
            <a:r>
              <a:rPr lang="it-IT" sz="2800" spc="-5" dirty="0">
                <a:cs typeface="Calibri"/>
              </a:rPr>
              <a:t> alfa 2 delta dei </a:t>
            </a:r>
            <a:r>
              <a:rPr lang="it-IT" sz="2800" spc="-5" dirty="0" smtClean="0">
                <a:cs typeface="Calibri"/>
              </a:rPr>
              <a:t>canali del </a:t>
            </a:r>
            <a:r>
              <a:rPr lang="it-IT" sz="2800" spc="-5" dirty="0">
                <a:cs typeface="Calibri"/>
              </a:rPr>
              <a:t>calcio </a:t>
            </a:r>
            <a:endParaRPr lang="it-IT" sz="2800" spc="-5" dirty="0" smtClean="0">
              <a:cs typeface="Calibri"/>
            </a:endParaRPr>
          </a:p>
          <a:p>
            <a:pPr marL="0" indent="0">
              <a:buNone/>
            </a:pPr>
            <a:endParaRPr lang="it-IT" sz="1100" spc="-5" dirty="0">
              <a:cs typeface="Calibri"/>
            </a:endParaRPr>
          </a:p>
          <a:p>
            <a:r>
              <a:rPr lang="it-IT" sz="4000" spc="-5" dirty="0" smtClean="0">
                <a:solidFill>
                  <a:srgbClr val="00AF50"/>
                </a:solidFill>
                <a:cs typeface="Calibri"/>
              </a:rPr>
              <a:t>Terapia </a:t>
            </a:r>
            <a:r>
              <a:rPr lang="it-IT" sz="4000" spc="-5" dirty="0">
                <a:solidFill>
                  <a:srgbClr val="00AF50"/>
                </a:solidFill>
                <a:cs typeface="Calibri"/>
              </a:rPr>
              <a:t>di Seconda </a:t>
            </a:r>
            <a:r>
              <a:rPr lang="it-IT" sz="4000" spc="-5" dirty="0" smtClean="0">
                <a:solidFill>
                  <a:srgbClr val="00AF50"/>
                </a:solidFill>
                <a:cs typeface="Calibri"/>
              </a:rPr>
              <a:t>Linea</a:t>
            </a:r>
          </a:p>
          <a:p>
            <a:pPr>
              <a:buFontTx/>
              <a:buChar char="-"/>
            </a:pPr>
            <a:r>
              <a:rPr lang="it-IT" sz="2800" spc="-5" dirty="0" err="1" smtClean="0">
                <a:cs typeface="Calibri"/>
              </a:rPr>
              <a:t>Tramadolo</a:t>
            </a:r>
            <a:r>
              <a:rPr lang="it-IT" sz="2800" spc="-5" dirty="0" smtClean="0">
                <a:cs typeface="Calibri"/>
              </a:rPr>
              <a:t> </a:t>
            </a:r>
            <a:r>
              <a:rPr lang="it-IT" sz="2800" spc="-5" dirty="0" smtClean="0">
                <a:cs typeface="Calibri"/>
              </a:rPr>
              <a:t>e </a:t>
            </a:r>
            <a:r>
              <a:rPr lang="it-IT" sz="2800" spc="-5" dirty="0" err="1" smtClean="0">
                <a:cs typeface="Calibri"/>
              </a:rPr>
              <a:t>SNRi</a:t>
            </a:r>
            <a:endParaRPr lang="it-IT" sz="2800" spc="-5" dirty="0" smtClean="0">
              <a:cs typeface="Calibri"/>
            </a:endParaRPr>
          </a:p>
          <a:p>
            <a:pPr>
              <a:buFontTx/>
              <a:buChar char="-"/>
            </a:pPr>
            <a:endParaRPr lang="it-IT" sz="900" spc="-5" dirty="0" smtClean="0">
              <a:cs typeface="Calibri"/>
            </a:endParaRPr>
          </a:p>
          <a:p>
            <a:r>
              <a:rPr lang="it-IT" sz="4000" spc="-5" dirty="0">
                <a:solidFill>
                  <a:srgbClr val="00AF50"/>
                </a:solidFill>
                <a:cs typeface="Calibri"/>
              </a:rPr>
              <a:t>Trattamento di Terza e Quarta </a:t>
            </a:r>
            <a:r>
              <a:rPr lang="it-IT" sz="4000" spc="-5" dirty="0" smtClean="0">
                <a:solidFill>
                  <a:srgbClr val="00AF50"/>
                </a:solidFill>
                <a:cs typeface="Calibri"/>
              </a:rPr>
              <a:t>Linea</a:t>
            </a:r>
          </a:p>
          <a:p>
            <a:pPr marL="0" indent="0">
              <a:buNone/>
            </a:pPr>
            <a:r>
              <a:rPr lang="it-IT" sz="4000" spc="-5" dirty="0" smtClean="0">
                <a:cs typeface="Calibri"/>
              </a:rPr>
              <a:t>- </a:t>
            </a:r>
            <a:r>
              <a:rPr lang="it-IT" sz="2800" spc="-5" dirty="0" smtClean="0">
                <a:cs typeface="Calibri"/>
              </a:rPr>
              <a:t>Oppioidi </a:t>
            </a:r>
            <a:r>
              <a:rPr lang="it-IT" sz="2800" spc="-5" dirty="0">
                <a:cs typeface="Calibri"/>
              </a:rPr>
              <a:t>Forti </a:t>
            </a:r>
            <a:endParaRPr lang="it-IT" sz="2800" spc="-5" dirty="0" smtClean="0">
              <a:cs typeface="Calibri"/>
            </a:endParaRPr>
          </a:p>
          <a:p>
            <a:pPr marL="0" indent="0">
              <a:buNone/>
            </a:pPr>
            <a:r>
              <a:rPr lang="it-IT" sz="2800" spc="-5" dirty="0" smtClean="0">
                <a:cs typeface="Calibri"/>
              </a:rPr>
              <a:t>- Antiepilettici (</a:t>
            </a:r>
            <a:r>
              <a:rPr lang="it-IT" sz="2800" spc="-5" dirty="0" err="1" smtClean="0">
                <a:cs typeface="Calibri"/>
              </a:rPr>
              <a:t>carbamazepina</a:t>
            </a:r>
            <a:r>
              <a:rPr lang="it-IT" sz="2800" spc="-5" dirty="0" smtClean="0">
                <a:cs typeface="Calibri"/>
              </a:rPr>
              <a:t> della nevralgia del trigemino)</a:t>
            </a:r>
          </a:p>
          <a:p>
            <a:pPr marL="0" indent="0">
              <a:buNone/>
            </a:pPr>
            <a:r>
              <a:rPr lang="it-IT" sz="2800" spc="-5" dirty="0" smtClean="0">
                <a:cs typeface="Calibri"/>
              </a:rPr>
              <a:t>- </a:t>
            </a:r>
            <a:r>
              <a:rPr lang="it-IT" sz="2800" spc="-5" dirty="0" err="1" smtClean="0">
                <a:cs typeface="Calibri"/>
              </a:rPr>
              <a:t>Cannabinoidi</a:t>
            </a:r>
            <a:r>
              <a:rPr lang="it-IT" sz="2800" spc="-5" dirty="0">
                <a:cs typeface="Calibri"/>
              </a:rPr>
              <a:t>.</a:t>
            </a:r>
          </a:p>
          <a:p>
            <a:pPr marL="0" indent="0">
              <a:buNone/>
            </a:pPr>
            <a:endParaRPr lang="it-IT" sz="2800" spc="-5" dirty="0">
              <a:cs typeface="Calibri"/>
            </a:endParaRPr>
          </a:p>
          <a:p>
            <a:endParaRPr lang="it-IT" spc="-5" dirty="0">
              <a:solidFill>
                <a:srgbClr val="00AF50"/>
              </a:solidFill>
              <a:cs typeface="Calibri"/>
            </a:endParaRPr>
          </a:p>
          <a:p>
            <a:endParaRPr lang="it-IT" spc="-5" dirty="0" smtClean="0">
              <a:solidFill>
                <a:srgbClr val="00AF50"/>
              </a:solidFill>
              <a:cs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97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929" y="519937"/>
            <a:ext cx="884618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Ap</a:t>
            </a:r>
            <a:r>
              <a:rPr sz="3600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6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occi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7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arm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spc="-4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ologi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 se</a:t>
            </a:r>
            <a:r>
              <a:rPr sz="3600" spc="-5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ond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 le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linee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guida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1390396"/>
            <a:ext cx="9065261" cy="4927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69820" indent="2854325">
              <a:lnSpc>
                <a:spcPct val="120000"/>
              </a:lnSpc>
            </a:pPr>
            <a:r>
              <a:rPr sz="3200" b="1" spc="-29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b="1" spc="-6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apia</a:t>
            </a:r>
            <a:r>
              <a:rPr sz="32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i Prima </a:t>
            </a:r>
            <a:r>
              <a:rPr lang="it-IT" sz="3200" b="1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3200" b="1" spc="-5" dirty="0" err="1" smtClean="0">
                <a:solidFill>
                  <a:srgbClr val="00AF50"/>
                </a:solidFill>
                <a:latin typeface="Calibri"/>
                <a:cs typeface="Calibri"/>
              </a:rPr>
              <a:t>inea</a:t>
            </a:r>
            <a:r>
              <a:rPr sz="3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tidep</a:t>
            </a:r>
            <a:r>
              <a:rPr sz="3200" b="1" spc="-4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essiv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7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ri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ic</a:t>
            </a:r>
            <a:r>
              <a:rPr sz="3200" b="1" spc="5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ici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</a:t>
            </a:r>
            <a:r>
              <a:rPr sz="3200" b="1" spc="-80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CA)</a:t>
            </a:r>
            <a:endParaRPr sz="3200" dirty="0">
              <a:latin typeface="Calibri"/>
              <a:cs typeface="Calibri"/>
            </a:endParaRPr>
          </a:p>
          <a:p>
            <a:pPr marL="12700" marR="487045">
              <a:lnSpc>
                <a:spcPct val="100800"/>
              </a:lnSpc>
              <a:spcBef>
                <a:spcPts val="735"/>
              </a:spcBef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 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 i </a:t>
            </a:r>
            <a:r>
              <a:rPr sz="3200" spc="-5" dirty="0">
                <a:latin typeface="Calibri"/>
                <a:cs typeface="Calibri"/>
              </a:rPr>
              <a:t>pi</a:t>
            </a:r>
            <a:r>
              <a:rPr sz="3200" dirty="0">
                <a:latin typeface="Calibri"/>
                <a:cs typeface="Calibri"/>
              </a:rPr>
              <a:t>ù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65" dirty="0">
                <a:latin typeface="Calibri"/>
                <a:cs typeface="Calibri"/>
              </a:rPr>
              <a:t>z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apia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 dolo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la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cui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acia è 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ndi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ende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dall</a:t>
            </a:r>
            <a:r>
              <a:rPr sz="3200" spc="5" dirty="0">
                <a:latin typeface="MS PGothic"/>
                <a:cs typeface="MS PGothic"/>
              </a:rPr>
              <a:t>’</a:t>
            </a:r>
            <a:r>
              <a:rPr sz="3200" dirty="0">
                <a:latin typeface="Calibri"/>
                <a:cs typeface="Calibri"/>
              </a:rPr>
              <a:t>azione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tidep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essi</a:t>
            </a:r>
            <a:r>
              <a:rPr sz="3200" spc="-5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a.</a:t>
            </a:r>
          </a:p>
          <a:p>
            <a:pPr marL="12700" marR="5080">
              <a:lnSpc>
                <a:spcPct val="100800"/>
              </a:lnSpc>
              <a:spcBef>
                <a:spcPts val="675"/>
              </a:spcBef>
            </a:pP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'az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algi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 è 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osi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me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le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 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bloc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eu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14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ad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enal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onin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qui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 </a:t>
            </a:r>
            <a:r>
              <a:rPr sz="3200" spc="-5" dirty="0">
                <a:latin typeface="Calibri"/>
                <a:cs typeface="Calibri"/>
              </a:rPr>
              <a:t>po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enz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MS PGothic"/>
                <a:cs typeface="MS PGothic"/>
              </a:rPr>
              <a:t>’</a:t>
            </a:r>
            <a:r>
              <a:rPr sz="3200" dirty="0">
                <a:latin typeface="Calibri"/>
                <a:cs typeface="Calibri"/>
              </a:rPr>
              <a:t>azione in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ori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cende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.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o il </a:t>
            </a:r>
            <a:r>
              <a:rPr sz="3200" spc="-5" dirty="0">
                <a:latin typeface="Calibri"/>
                <a:cs typeface="Calibri"/>
              </a:rPr>
              <a:t>dolo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ogn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2/3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az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09623"/>
            <a:ext cx="8766175" cy="326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3200" dirty="0">
                <a:latin typeface="Calibri"/>
                <a:cs typeface="Calibri"/>
              </a:rPr>
              <a:t>I </a:t>
            </a:r>
            <a:r>
              <a:rPr sz="3200" spc="-5" dirty="0">
                <a:latin typeface="Calibri"/>
                <a:cs typeface="Calibri"/>
              </a:rPr>
              <a:t>princip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vi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pi</a:t>
            </a:r>
            <a:r>
              <a:rPr sz="3200" dirty="0">
                <a:latin typeface="Calibri"/>
                <a:cs typeface="Calibri"/>
              </a:rPr>
              <a:t>ù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vi </a:t>
            </a:r>
            <a:r>
              <a:rPr sz="3200" spc="-5" dirty="0">
                <a:latin typeface="Calibri"/>
                <a:cs typeface="Calibri"/>
              </a:rPr>
              <a:t>son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: 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CC0000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ri</a:t>
            </a:r>
            <a:r>
              <a:rPr sz="3200" spc="-25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l</a:t>
            </a:r>
            <a:r>
              <a:rPr sz="3200" spc="-1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CC0000"/>
                </a:solidFill>
                <a:latin typeface="Calibri"/>
                <a:cs typeface="Calibri"/>
              </a:rPr>
              <a:t>na,</a:t>
            </a:r>
            <a:r>
              <a:rPr sz="3200" spc="10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mip</a:t>
            </a:r>
            <a:r>
              <a:rPr sz="3200" spc="-65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amina</a:t>
            </a:r>
            <a:r>
              <a:rPr sz="3200" spc="15" dirty="0">
                <a:solidFill>
                  <a:srgbClr val="CC0000"/>
                </a:solidFill>
                <a:latin typeface="Calibri"/>
                <a:cs typeface="Calibri"/>
              </a:rPr>
              <a:t>,</a:t>
            </a:r>
            <a:r>
              <a:rPr sz="3200" spc="-5" dirty="0">
                <a:solidFill>
                  <a:srgbClr val="CC0000"/>
                </a:solidFill>
                <a:latin typeface="Calibri"/>
                <a:cs typeface="Calibri"/>
              </a:rPr>
              <a:t>Cloimip</a:t>
            </a:r>
            <a:r>
              <a:rPr sz="3200" spc="-55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amina,Desip</a:t>
            </a:r>
            <a:r>
              <a:rPr sz="3200" spc="-55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amina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10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ali</a:t>
            </a:r>
            <a:r>
              <a:rPr sz="3200" spc="-10" dirty="0">
                <a:latin typeface="Calibri"/>
                <a:cs typeface="Calibri"/>
              </a:rPr>
              <a:t> :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 ti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oline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gi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Calibri"/>
                <a:cs typeface="Calibri"/>
              </a:rPr>
              <a:t>Secch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6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6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auci ,</a:t>
            </a:r>
            <a:r>
              <a:rPr sz="3200" spc="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edaz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Q-T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spc="-5" dirty="0">
                <a:latin typeface="Calibri"/>
                <a:cs typeface="Calibri"/>
              </a:rPr>
              <a:t>Sti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ur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2530475"/>
            <a:ext cx="7978140" cy="140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Co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oind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azie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lau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,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ologi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diach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iper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ofi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 . </a:t>
            </a:r>
            <a:r>
              <a:rPr sz="3200" spc="-5" dirty="0">
                <a:latin typeface="Calibri"/>
                <a:cs typeface="Calibri"/>
              </a:rPr>
              <a:t>(qui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 ma</a:t>
            </a:r>
            <a:r>
              <a:rPr sz="3200" spc="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gior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azie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anziani).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929" y="577621"/>
            <a:ext cx="884745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App</a:t>
            </a:r>
            <a:r>
              <a:rPr sz="36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occi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7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arma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ologi</a:t>
            </a: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ond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 le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linee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guida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18767"/>
            <a:ext cx="8071484" cy="5334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2 -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Inibi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ori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eu</a:t>
            </a:r>
            <a:r>
              <a:rPr sz="3200" b="1" spc="-25" dirty="0">
                <a:latin typeface="Calibri"/>
                <a:cs typeface="Calibri"/>
              </a:rPr>
              <a:t>p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85" dirty="0">
                <a:latin typeface="Calibri"/>
                <a:cs typeface="Calibri"/>
              </a:rPr>
              <a:t>k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della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onina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no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ine</a:t>
            </a:r>
            <a:r>
              <a:rPr sz="3200" b="1" spc="-15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hrina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SN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12700" marR="675005">
              <a:lnSpc>
                <a:spcPct val="100000"/>
              </a:lnSpc>
              <a:spcBef>
                <a:spcPts val="770"/>
              </a:spcBef>
            </a:pPr>
            <a:r>
              <a:rPr sz="3200" spc="-5" dirty="0" err="1">
                <a:solidFill>
                  <a:srgbClr val="4F81BC"/>
                </a:solidFill>
                <a:latin typeface="Calibri"/>
                <a:cs typeface="Calibri"/>
              </a:rPr>
              <a:t>Dul</a:t>
            </a:r>
            <a:r>
              <a:rPr sz="3200" spc="-70" dirty="0" err="1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200" spc="-85" dirty="0" err="1">
                <a:solidFill>
                  <a:srgbClr val="4F81BC"/>
                </a:solidFill>
                <a:latin typeface="Calibri"/>
                <a:cs typeface="Calibri"/>
              </a:rPr>
              <a:t>x</a:t>
            </a:r>
            <a:r>
              <a:rPr sz="3200" spc="-15" dirty="0" err="1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200" dirty="0" err="1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spc="-10" dirty="0" err="1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200" spc="-5" dirty="0" err="1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200" dirty="0" err="1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lang="it-IT" sz="3200" spc="20" dirty="0" smtClean="0">
                <a:solidFill>
                  <a:srgbClr val="4F81BC"/>
                </a:solidFill>
                <a:latin typeface="Calibri"/>
                <a:cs typeface="Calibri"/>
              </a:rPr>
              <a:t>(</a:t>
            </a:r>
            <a:r>
              <a:rPr lang="it-IT" sz="3200" spc="20" dirty="0" err="1" smtClean="0">
                <a:solidFill>
                  <a:srgbClr val="4F81BC"/>
                </a:solidFill>
                <a:latin typeface="Calibri"/>
                <a:cs typeface="Calibri"/>
              </a:rPr>
              <a:t>cimbalta</a:t>
            </a:r>
            <a:r>
              <a:rPr lang="it-IT" sz="3200" spc="20" dirty="0" smtClean="0">
                <a:solidFill>
                  <a:srgbClr val="4F81BC"/>
                </a:solidFill>
                <a:latin typeface="Calibri"/>
                <a:cs typeface="Calibri"/>
              </a:rPr>
              <a:t>)</a:t>
            </a:r>
            <a:r>
              <a:rPr sz="3200" spc="-10" dirty="0" smtClean="0">
                <a:latin typeface="Calibri"/>
                <a:cs typeface="Calibri"/>
              </a:rPr>
              <a:t>: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diabe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</a:p>
          <a:p>
            <a:pPr marL="12700" marR="1417320">
              <a:lnSpc>
                <a:spcPct val="100000"/>
              </a:lnSpc>
              <a:spcBef>
                <a:spcPts val="770"/>
              </a:spcBef>
            </a:pPr>
            <a:r>
              <a:rPr sz="3200" spc="-165" dirty="0" err="1">
                <a:solidFill>
                  <a:srgbClr val="4F81BC"/>
                </a:solidFill>
                <a:latin typeface="Calibri"/>
                <a:cs typeface="Calibri"/>
              </a:rPr>
              <a:t>V</a:t>
            </a:r>
            <a:r>
              <a:rPr sz="3200" dirty="0" err="1">
                <a:solidFill>
                  <a:srgbClr val="4F81BC"/>
                </a:solidFill>
                <a:latin typeface="Calibri"/>
                <a:cs typeface="Calibri"/>
              </a:rPr>
              <a:t>enl</a:t>
            </a:r>
            <a:r>
              <a:rPr sz="3200" spc="-35" dirty="0" err="1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-65" dirty="0" err="1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3200" spc="-25" dirty="0" err="1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-5" dirty="0" err="1">
                <a:solidFill>
                  <a:srgbClr val="4F81BC"/>
                </a:solidFill>
                <a:latin typeface="Calibri"/>
                <a:cs typeface="Calibri"/>
              </a:rPr>
              <a:t>xin</a:t>
            </a:r>
            <a:r>
              <a:rPr sz="3200" dirty="0" err="1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lang="it-IT" sz="3200" spc="20" dirty="0" smtClean="0">
                <a:solidFill>
                  <a:srgbClr val="4F81BC"/>
                </a:solidFill>
                <a:latin typeface="Calibri"/>
                <a:cs typeface="Calibri"/>
              </a:rPr>
              <a:t>(</a:t>
            </a:r>
            <a:r>
              <a:rPr lang="it-IT" sz="3200" spc="20" dirty="0" err="1" smtClean="0">
                <a:solidFill>
                  <a:srgbClr val="4F81BC"/>
                </a:solidFill>
                <a:latin typeface="Calibri"/>
                <a:cs typeface="Calibri"/>
              </a:rPr>
              <a:t>Efexor</a:t>
            </a:r>
            <a:r>
              <a:rPr lang="it-IT" sz="3200" spc="20" dirty="0" smtClean="0">
                <a:solidFill>
                  <a:srgbClr val="4F81BC"/>
                </a:solidFill>
                <a:latin typeface="Calibri"/>
                <a:cs typeface="Calibri"/>
              </a:rPr>
              <a:t>)</a:t>
            </a:r>
            <a:r>
              <a:rPr sz="3200" spc="-10" dirty="0" smtClean="0">
                <a:latin typeface="Calibri"/>
                <a:cs typeface="Calibri"/>
              </a:rPr>
              <a:t>: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ado</a:t>
            </a:r>
            <a:r>
              <a:rPr sz="3200" spc="-5" dirty="0">
                <a:latin typeface="Calibri"/>
                <a:cs typeface="Calibri"/>
              </a:rPr>
              <a:t> d</a:t>
            </a:r>
            <a:r>
              <a:rPr sz="3200" dirty="0">
                <a:latin typeface="Calibri"/>
                <a:cs typeface="Calibri"/>
              </a:rPr>
              <a:t>i ri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spc="-5" dirty="0">
                <a:latin typeface="Calibri"/>
                <a:cs typeface="Calibri"/>
              </a:rPr>
              <a:t>ur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il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dolo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pi</a:t>
            </a:r>
            <a:r>
              <a:rPr sz="3200" dirty="0">
                <a:latin typeface="Calibri"/>
                <a:cs typeface="Calibri"/>
              </a:rPr>
              <a:t>ù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placebo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rid</a:t>
            </a:r>
            <a:r>
              <a:rPr sz="3200" spc="-20" dirty="0">
                <a:latin typeface="Calibri"/>
                <a:cs typeface="Calibri"/>
              </a:rPr>
              <a:t>u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dolo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ad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1/5</a:t>
            </a:r>
            <a:r>
              <a:rPr sz="3200" spc="-5" dirty="0">
                <a:latin typeface="Calibri"/>
                <a:cs typeface="Calibri"/>
              </a:rPr>
              <a:t> de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asi 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.</a:t>
            </a:r>
          </a:p>
          <a:p>
            <a:pPr marL="12700" marR="109855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Megl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olle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agli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dep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ess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vi tr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cicl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4503"/>
            <a:ext cx="7914005" cy="406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9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f</a:t>
            </a:r>
            <a:r>
              <a:rPr sz="3200" b="1" spc="-70" dirty="0">
                <a:latin typeface="Calibri"/>
                <a:cs typeface="Calibri"/>
              </a:rPr>
              <a:t>f</a:t>
            </a:r>
            <a:r>
              <a:rPr sz="3200" b="1" spc="-30" dirty="0">
                <a:latin typeface="Calibri"/>
                <a:cs typeface="Calibri"/>
              </a:rPr>
              <a:t>et</a:t>
            </a:r>
            <a:r>
              <a:rPr sz="3200" b="1" dirty="0">
                <a:latin typeface="Calibri"/>
                <a:cs typeface="Calibri"/>
              </a:rPr>
              <a:t>ti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coll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4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7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ali</a:t>
            </a:r>
            <a:endParaRPr sz="3200">
              <a:latin typeface="Calibri"/>
              <a:cs typeface="Calibri"/>
            </a:endParaRPr>
          </a:p>
          <a:p>
            <a:pPr marL="355600" marR="781050" indent="-342900">
              <a:lnSpc>
                <a:spcPct val="100800"/>
              </a:lnSpc>
              <a:spcBef>
                <a:spcPts val="740"/>
              </a:spcBef>
            </a:pP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Dul</a:t>
            </a:r>
            <a:r>
              <a:rPr sz="3200" spc="-70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200" spc="-85" dirty="0">
                <a:solidFill>
                  <a:srgbClr val="4F81BC"/>
                </a:solidFill>
                <a:latin typeface="Calibri"/>
                <a:cs typeface="Calibri"/>
              </a:rPr>
              <a:t>x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nause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omi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6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abi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à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tipaz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sonnolen</a:t>
            </a:r>
            <a:r>
              <a:rPr sz="3200" spc="-5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iperid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aume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dirty="0">
                <a:latin typeface="MS PGothic"/>
                <a:cs typeface="MS PGothic"/>
              </a:rPr>
              <a:t>’</a:t>
            </a:r>
            <a:r>
              <a:rPr sz="3200" dirty="0">
                <a:latin typeface="Calibri"/>
                <a:cs typeface="Calibri"/>
              </a:rPr>
              <a:t>app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-5" dirty="0">
                <a:latin typeface="Calibri"/>
                <a:cs typeface="Calibri"/>
              </a:rPr>
              <a:t>ol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6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 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10"/>
              </a:spcBef>
            </a:pPr>
            <a:r>
              <a:rPr sz="3200" spc="-165" dirty="0">
                <a:solidFill>
                  <a:srgbClr val="4F81BC"/>
                </a:solidFill>
                <a:latin typeface="Calibri"/>
                <a:cs typeface="Calibri"/>
              </a:rPr>
              <a:t>V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enl</a:t>
            </a:r>
            <a:r>
              <a:rPr sz="3200" spc="-35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-65" dirty="0">
                <a:solidFill>
                  <a:srgbClr val="4F81BC"/>
                </a:solidFill>
                <a:latin typeface="Calibri"/>
                <a:cs typeface="Calibri"/>
              </a:rPr>
              <a:t>f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xin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tu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nal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olar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(dos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dipende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ti)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parti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ola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iper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ensione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,a</a:t>
            </a:r>
            <a:r>
              <a:rPr sz="3200" spc="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azione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,aume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enzimi ep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tic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880105"/>
            <a:ext cx="795210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3 </a:t>
            </a:r>
            <a:r>
              <a:rPr sz="3200" b="1" dirty="0">
                <a:latin typeface="Calibri"/>
                <a:cs typeface="Calibri"/>
              </a:rPr>
              <a:t>–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Li</a:t>
            </a:r>
            <a:r>
              <a:rPr sz="3200" b="1" spc="-55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andi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delle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</a:t>
            </a:r>
            <a:r>
              <a:rPr sz="3200" b="1" spc="-15" dirty="0">
                <a:latin typeface="Calibri"/>
                <a:cs typeface="Calibri"/>
              </a:rPr>
              <a:t>b</a:t>
            </a:r>
            <a:r>
              <a:rPr sz="3200" b="1" dirty="0">
                <a:latin typeface="Calibri"/>
                <a:cs typeface="Calibri"/>
              </a:rPr>
              <a:t>uni</a:t>
            </a:r>
            <a:r>
              <a:rPr sz="3200" b="1" spc="-4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à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al</a:t>
            </a:r>
            <a:r>
              <a:rPr sz="3200" b="1" spc="-50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2 del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dei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anali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l 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alc</a:t>
            </a:r>
            <a:r>
              <a:rPr sz="3200" b="1" spc="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Dolore nocicettivo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971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>
                <a:latin typeface="NewCenturySchlbk-Roman"/>
              </a:rPr>
              <a:t>Il dolore nocicettivo si sviluppa a livello periferico</a:t>
            </a:r>
            <a:r>
              <a:rPr lang="it-IT" dirty="0" smtClean="0">
                <a:latin typeface="NewCenturySchlbk-Roman"/>
              </a:rPr>
              <a:t>, a </a:t>
            </a:r>
            <a:r>
              <a:rPr lang="it-IT" dirty="0">
                <a:latin typeface="NewCenturySchlbk-Roman"/>
              </a:rPr>
              <a:t>seguito della </a:t>
            </a:r>
            <a:r>
              <a:rPr lang="it-IT" b="1" dirty="0">
                <a:solidFill>
                  <a:srgbClr val="FF0000"/>
                </a:solidFill>
                <a:latin typeface="NewCenturySchlbk-Roman"/>
              </a:rPr>
              <a:t>stimolazione dei nocicettori</a:t>
            </a:r>
            <a:r>
              <a:rPr lang="it-IT" b="1" dirty="0" smtClean="0">
                <a:solidFill>
                  <a:srgbClr val="FF0000"/>
                </a:solidFill>
                <a:latin typeface="NewCenturySchlbk-Roman"/>
              </a:rPr>
              <a:t>,</a:t>
            </a:r>
            <a:r>
              <a:rPr lang="it-IT" dirty="0" smtClean="0">
                <a:latin typeface="NewCenturySchlbk-Roman"/>
              </a:rPr>
              <a:t> che </a:t>
            </a:r>
            <a:r>
              <a:rPr lang="it-IT" dirty="0">
                <a:latin typeface="NewCenturySchlbk-Roman"/>
              </a:rPr>
              <a:t>inviano lo stimolo attraverso le fibre </a:t>
            </a:r>
            <a:r>
              <a:rPr lang="it-IT" dirty="0" smtClean="0">
                <a:latin typeface="NewCenturySchlbk-Roman"/>
              </a:rPr>
              <a:t>nervose del </a:t>
            </a:r>
            <a:r>
              <a:rPr lang="it-IT" dirty="0">
                <a:latin typeface="NewCenturySchlbk-Roman"/>
              </a:rPr>
              <a:t>sistema </a:t>
            </a:r>
            <a:r>
              <a:rPr lang="it-IT" dirty="0" err="1">
                <a:latin typeface="NewCenturySchlbk-Roman"/>
              </a:rPr>
              <a:t>somato</a:t>
            </a:r>
            <a:r>
              <a:rPr lang="it-IT" dirty="0">
                <a:latin typeface="NewCenturySchlbk-Roman"/>
              </a:rPr>
              <a:t>-sensoriale al midollo </a:t>
            </a:r>
            <a:r>
              <a:rPr lang="it-IT" dirty="0" smtClean="0">
                <a:latin typeface="NewCenturySchlbk-Roman"/>
              </a:rPr>
              <a:t>spinale quindi </a:t>
            </a:r>
            <a:r>
              <a:rPr lang="it-IT" dirty="0">
                <a:latin typeface="NewCenturySchlbk-Roman"/>
              </a:rPr>
              <a:t>al talamo e alla corteccia cerebrale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54" y="4572000"/>
            <a:ext cx="9076382" cy="9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59" y="1815082"/>
            <a:ext cx="4857369" cy="3899918"/>
          </a:xfrm>
          <a:custGeom>
            <a:avLst/>
            <a:gdLst/>
            <a:ahLst/>
            <a:cxnLst/>
            <a:rect l="l" t="t" r="r" b="b"/>
            <a:pathLst>
              <a:path w="4246245" h="3599815">
                <a:moveTo>
                  <a:pt x="0" y="3599688"/>
                </a:moveTo>
                <a:lnTo>
                  <a:pt x="4245864" y="3599688"/>
                </a:lnTo>
                <a:lnTo>
                  <a:pt x="4245864" y="0"/>
                </a:lnTo>
                <a:lnTo>
                  <a:pt x="0" y="0"/>
                </a:lnTo>
                <a:lnTo>
                  <a:pt x="0" y="3599688"/>
                </a:lnTo>
                <a:close/>
              </a:path>
            </a:pathLst>
          </a:custGeom>
          <a:solidFill>
            <a:srgbClr val="E2B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9892" y="495808"/>
            <a:ext cx="447548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cipi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iz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azio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ale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(1)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028" y="2983539"/>
            <a:ext cx="3196590" cy="81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>
                <a:latin typeface="Calibri"/>
                <a:cs typeface="Calibri"/>
              </a:rPr>
              <a:t>I n</a:t>
            </a:r>
            <a:r>
              <a:rPr sz="1800" spc="-10" dirty="0">
                <a:latin typeface="Calibri"/>
                <a:cs typeface="Calibri"/>
              </a:rPr>
              <a:t>eu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ot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 ec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ori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molano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eu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ell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orna do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290" y="1815082"/>
            <a:ext cx="4445509" cy="3747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59" y="1676401"/>
            <a:ext cx="4857368" cy="3639438"/>
          </a:xfrm>
          <a:custGeom>
            <a:avLst/>
            <a:gdLst/>
            <a:ahLst/>
            <a:cxnLst/>
            <a:rect l="l" t="t" r="r" b="b"/>
            <a:pathLst>
              <a:path w="4246245" h="3599815">
                <a:moveTo>
                  <a:pt x="0" y="3599688"/>
                </a:moveTo>
                <a:lnTo>
                  <a:pt x="4245864" y="3599688"/>
                </a:lnTo>
                <a:lnTo>
                  <a:pt x="4245864" y="0"/>
                </a:lnTo>
                <a:lnTo>
                  <a:pt x="0" y="0"/>
                </a:lnTo>
                <a:lnTo>
                  <a:pt x="0" y="3599688"/>
                </a:lnTo>
                <a:close/>
              </a:path>
            </a:pathLst>
          </a:custGeom>
          <a:solidFill>
            <a:srgbClr val="E2B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9892" y="390906"/>
            <a:ext cx="447548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cipi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sens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bi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iz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azione</a:t>
            </a:r>
            <a:r>
              <a:rPr sz="2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ale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028" y="3120699"/>
            <a:ext cx="3417570" cy="54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5" dirty="0">
                <a:latin typeface="Calibri"/>
                <a:cs typeface="Calibri"/>
              </a:rPr>
              <a:t>St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moli </a:t>
            </a:r>
            <a:r>
              <a:rPr sz="1800" spc="-5" dirty="0">
                <a:latin typeface="Calibri"/>
                <a:cs typeface="Calibri"/>
              </a:rPr>
              <a:t>dolo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os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pe</a:t>
            </a:r>
            <a:r>
              <a:rPr sz="1800" dirty="0">
                <a:latin typeface="Calibri"/>
                <a:cs typeface="Calibri"/>
              </a:rPr>
              <a:t>tuti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ano i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ec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ori NM</a:t>
            </a:r>
            <a:r>
              <a:rPr sz="1800" spc="-3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(“w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-up”)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290" y="1839466"/>
            <a:ext cx="4753737" cy="3799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728216"/>
            <a:ext cx="4246245" cy="3599815"/>
          </a:xfrm>
          <a:custGeom>
            <a:avLst/>
            <a:gdLst/>
            <a:ahLst/>
            <a:cxnLst/>
            <a:rect l="l" t="t" r="r" b="b"/>
            <a:pathLst>
              <a:path w="4246245" h="3599815">
                <a:moveTo>
                  <a:pt x="0" y="3599688"/>
                </a:moveTo>
                <a:lnTo>
                  <a:pt x="4245864" y="3599688"/>
                </a:lnTo>
                <a:lnTo>
                  <a:pt x="4245864" y="0"/>
                </a:lnTo>
                <a:lnTo>
                  <a:pt x="0" y="0"/>
                </a:lnTo>
                <a:lnTo>
                  <a:pt x="0" y="3599688"/>
                </a:lnTo>
                <a:close/>
              </a:path>
            </a:pathLst>
          </a:custGeom>
          <a:solidFill>
            <a:srgbClr val="E2B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9892" y="391795"/>
            <a:ext cx="447548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cipi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sens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bi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iz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azione</a:t>
            </a:r>
            <a:r>
              <a:rPr sz="2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ale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(3)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028" y="2846378"/>
            <a:ext cx="2965450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14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ec</a:t>
            </a:r>
            <a:r>
              <a:rPr sz="1800" spc="-10" dirty="0">
                <a:latin typeface="Calibri"/>
                <a:cs typeface="Calibri"/>
              </a:rPr>
              <a:t>ci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az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sa e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eu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ell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orn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mod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az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816" y="1853183"/>
            <a:ext cx="40386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1735835"/>
            <a:ext cx="4246245" cy="3598545"/>
          </a:xfrm>
          <a:custGeom>
            <a:avLst/>
            <a:gdLst/>
            <a:ahLst/>
            <a:cxnLst/>
            <a:rect l="l" t="t" r="r" b="b"/>
            <a:pathLst>
              <a:path w="4246245" h="3598545">
                <a:moveTo>
                  <a:pt x="0" y="3598164"/>
                </a:moveTo>
                <a:lnTo>
                  <a:pt x="4245864" y="3598164"/>
                </a:lnTo>
                <a:lnTo>
                  <a:pt x="4245864" y="0"/>
                </a:lnTo>
                <a:lnTo>
                  <a:pt x="0" y="0"/>
                </a:lnTo>
                <a:lnTo>
                  <a:pt x="0" y="3598164"/>
                </a:lnTo>
                <a:close/>
              </a:path>
            </a:pathLst>
          </a:custGeom>
          <a:solidFill>
            <a:srgbClr val="E2B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9892" y="460120"/>
            <a:ext cx="447548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cipi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sens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bi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iz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azione</a:t>
            </a:r>
            <a:r>
              <a:rPr sz="2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ale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(4)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028" y="2709219"/>
            <a:ext cx="3408679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spc="-15" dirty="0">
                <a:latin typeface="Calibri"/>
                <a:cs typeface="Calibri"/>
              </a:rPr>
              <a:t>Qu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ti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ce</a:t>
            </a:r>
            <a:r>
              <a:rPr sz="1800" spc="-5" dirty="0">
                <a:latin typeface="Calibri"/>
                <a:cs typeface="Calibri"/>
              </a:rPr>
              <a:t>ss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en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ibi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z</a:t>
            </a:r>
            <a:r>
              <a:rPr sz="1800" spc="-35" dirty="0">
                <a:latin typeface="Calibri"/>
                <a:cs typeface="Calibri"/>
              </a:rPr>
              <a:t>z</a:t>
            </a:r>
            <a:r>
              <a:rPr sz="1800" dirty="0">
                <a:latin typeface="Calibri"/>
                <a:cs typeface="Calibri"/>
              </a:rPr>
              <a:t>az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ano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40" dirty="0">
                <a:latin typeface="Calibri"/>
                <a:cs typeface="Calibri"/>
              </a:rPr>
              <a:t>’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 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 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 al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molo al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gen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eu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oni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" y="1859279"/>
            <a:ext cx="40386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09064"/>
            <a:ext cx="8022590" cy="374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Ga</a:t>
            </a:r>
            <a:r>
              <a:rPr sz="3200" spc="-15" dirty="0">
                <a:solidFill>
                  <a:srgbClr val="CC0000"/>
                </a:solidFill>
                <a:latin typeface="Calibri"/>
                <a:cs typeface="Calibri"/>
              </a:rPr>
              <a:t>b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ape</a:t>
            </a:r>
            <a:r>
              <a:rPr sz="3200" spc="-35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3200" spc="4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orb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via</a:t>
            </a:r>
            <a:r>
              <a:rPr sz="3200" spc="-5" dirty="0">
                <a:latin typeface="Calibri"/>
                <a:cs typeface="Calibri"/>
              </a:rPr>
              <a:t> o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ale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dirty="0">
                <a:latin typeface="Calibri"/>
                <a:cs typeface="Calibri"/>
              </a:rPr>
              <a:t>ci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</a:t>
            </a:r>
            <a:r>
              <a:rPr sz="3200" spc="-5" dirty="0">
                <a:latin typeface="Calibri"/>
                <a:cs typeface="Calibri"/>
              </a:rPr>
              <a:t> p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ù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65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 </a:t>
            </a:r>
            <a:r>
              <a:rPr sz="3200" spc="-5" dirty="0">
                <a:latin typeface="Calibri"/>
                <a:cs typeface="Calibri"/>
              </a:rPr>
              <a:t>plasm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,quin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dirty="0">
                <a:latin typeface="Calibri"/>
                <a:cs typeface="Calibri"/>
              </a:rPr>
              <a:t>n ind</a:t>
            </a:r>
            <a:r>
              <a:rPr sz="3200" spc="-20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gli en</a:t>
            </a:r>
            <a:r>
              <a:rPr sz="3200" spc="-2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ep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El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mi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im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odif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enale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apia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 iniz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5" dirty="0">
                <a:latin typeface="Calibri"/>
                <a:cs typeface="Calibri"/>
              </a:rPr>
              <a:t>dos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bas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rid</a:t>
            </a:r>
            <a:r>
              <a:rPr sz="3200" spc="-20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gli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43073"/>
            <a:ext cx="8379460" cy="4103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 err="1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3200" spc="-40" dirty="0" err="1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3200" dirty="0" err="1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3200" spc="-60" dirty="0" err="1">
                <a:solidFill>
                  <a:srgbClr val="CC0000"/>
                </a:solidFill>
                <a:latin typeface="Calibri"/>
                <a:cs typeface="Calibri"/>
              </a:rPr>
              <a:t>g</a:t>
            </a:r>
            <a:r>
              <a:rPr sz="3200" dirty="0" err="1">
                <a:solidFill>
                  <a:srgbClr val="CC0000"/>
                </a:solidFill>
                <a:latin typeface="Calibri"/>
                <a:cs typeface="Calibri"/>
              </a:rPr>
              <a:t>abalin</a:t>
            </a:r>
            <a:r>
              <a:rPr sz="32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lang="it-IT" sz="3200" dirty="0" smtClean="0">
                <a:solidFill>
                  <a:srgbClr val="CC0000"/>
                </a:solidFill>
                <a:latin typeface="Calibri"/>
                <a:cs typeface="Calibri"/>
              </a:rPr>
              <a:t>(</a:t>
            </a:r>
            <a:r>
              <a:rPr lang="it-IT" sz="3200" dirty="0" err="1" smtClean="0">
                <a:solidFill>
                  <a:srgbClr val="CC0000"/>
                </a:solidFill>
                <a:latin typeface="Calibri"/>
                <a:cs typeface="Calibri"/>
              </a:rPr>
              <a:t>Lyrica</a:t>
            </a:r>
            <a:r>
              <a:rPr lang="it-IT" sz="3200" dirty="0" smtClean="0">
                <a:solidFill>
                  <a:srgbClr val="CC0000"/>
                </a:solidFill>
                <a:latin typeface="Calibri"/>
                <a:cs typeface="Calibri"/>
              </a:rPr>
              <a:t>)</a:t>
            </a:r>
            <a:r>
              <a:rPr sz="3200" spc="-10" dirty="0" smtClean="0">
                <a:latin typeface="Calibri"/>
                <a:cs typeface="Calibri"/>
              </a:rPr>
              <a:t>: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analo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Gabape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</a:p>
          <a:p>
            <a:pPr marL="228600" indent="-215900">
              <a:lnSpc>
                <a:spcPct val="100000"/>
              </a:lnSpc>
              <a:spcBef>
                <a:spcPts val="765"/>
              </a:spcBef>
              <a:buFont typeface="Calibri"/>
              <a:buChar char="-"/>
              <a:tabLst>
                <a:tab pos="229235" algn="l"/>
              </a:tabLst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gior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ni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3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ame 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</a:p>
          <a:p>
            <a:pPr marL="12700">
              <a:lnSpc>
                <a:spcPct val="100000"/>
              </a:lnSpc>
            </a:pP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ub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à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anali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alc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</a:t>
            </a:r>
          </a:p>
          <a:p>
            <a:pPr marL="227329" indent="-214629">
              <a:lnSpc>
                <a:spcPct val="100000"/>
              </a:lnSpc>
              <a:spcBef>
                <a:spcPts val="770"/>
              </a:spcBef>
              <a:buFont typeface="Calibri"/>
              <a:buChar char="-"/>
              <a:tabLst>
                <a:tab pos="227965" algn="l"/>
              </a:tabLst>
            </a:pPr>
            <a:r>
              <a:rPr sz="3200" dirty="0">
                <a:latin typeface="Calibri"/>
                <a:cs typeface="Calibri"/>
              </a:rPr>
              <a:t>Ben assorb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via</a:t>
            </a:r>
            <a:r>
              <a:rPr sz="3200" spc="-5" dirty="0">
                <a:latin typeface="Calibri"/>
                <a:cs typeface="Calibri"/>
              </a:rPr>
              <a:t> 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ale</a:t>
            </a:r>
          </a:p>
          <a:p>
            <a:pPr marL="227329" indent="-214629">
              <a:lnSpc>
                <a:spcPct val="100000"/>
              </a:lnSpc>
              <a:spcBef>
                <a:spcPts val="765"/>
              </a:spcBef>
              <a:buFont typeface="Calibri"/>
              <a:buChar char="-"/>
              <a:tabLst>
                <a:tab pos="227965" algn="l"/>
              </a:tabLst>
            </a:pPr>
            <a:r>
              <a:rPr sz="3200" spc="-5" dirty="0">
                <a:latin typeface="Calibri"/>
                <a:cs typeface="Calibri"/>
              </a:rPr>
              <a:t>Ci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</a:t>
            </a:r>
            <a:r>
              <a:rPr sz="3200" spc="-5" dirty="0">
                <a:latin typeface="Calibri"/>
                <a:cs typeface="Calibri"/>
              </a:rPr>
              <a:t> pi</a:t>
            </a:r>
            <a:r>
              <a:rPr sz="3200" dirty="0">
                <a:latin typeface="Calibri"/>
                <a:cs typeface="Calibri"/>
              </a:rPr>
              <a:t>ù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 err="1">
                <a:latin typeface="Calibri"/>
                <a:cs typeface="Calibri"/>
              </a:rPr>
              <a:t>ne</a:t>
            </a:r>
            <a:r>
              <a:rPr sz="3200" dirty="0" err="1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pla</a:t>
            </a:r>
            <a:r>
              <a:rPr sz="3200" spc="-10" dirty="0" smtClean="0">
                <a:latin typeface="Calibri"/>
                <a:cs typeface="Calibri"/>
              </a:rPr>
              <a:t>s</a:t>
            </a:r>
            <a:r>
              <a:rPr sz="3200" dirty="0" smtClean="0">
                <a:latin typeface="Calibri"/>
                <a:cs typeface="Calibri"/>
              </a:rPr>
              <a:t>ma</a:t>
            </a:r>
            <a:endParaRPr lang="it-IT" sz="32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227965" algn="l"/>
              </a:tabLst>
            </a:pPr>
            <a:r>
              <a:rPr lang="it-IT" sz="2000" dirty="0">
                <a:cs typeface="Calibri"/>
              </a:rPr>
              <a:t>Il </a:t>
            </a:r>
            <a:r>
              <a:rPr lang="it-IT" sz="2000" dirty="0" err="1">
                <a:cs typeface="Calibri"/>
              </a:rPr>
              <a:t>pregabalin</a:t>
            </a:r>
            <a:r>
              <a:rPr lang="it-IT" sz="2000" dirty="0">
                <a:cs typeface="Calibri"/>
              </a:rPr>
              <a:t> si lega ai canali del calcio voltaggio-dipendenti diminuendo l'attività di numerosi neurotrasmettitori come glutammato, noradrenalina, sostanza P. Non è in grado di interferire in modo diretto legandosi al recettore del GABA, ma può aumentarne la concentrazione tramite l'espressione dell'enzima GAD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" y="476672"/>
            <a:ext cx="873836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1" y="5661248"/>
            <a:ext cx="84934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292080" y="75982"/>
            <a:ext cx="377558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http://www.aifa.gov.it/content/nota-4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7771" y="1219200"/>
            <a:ext cx="8493432" cy="1752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3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8" y="643971"/>
            <a:ext cx="8792128" cy="60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292080" y="75982"/>
            <a:ext cx="377558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http://www.aifa.gov.it/content/nota-4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4368" y="4724400"/>
            <a:ext cx="8442432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/>
        </p:nvCxnSpPr>
        <p:spPr>
          <a:xfrm>
            <a:off x="4495800" y="2286000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381000" y="457200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1447800" y="54102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244368" y="990600"/>
            <a:ext cx="105103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44368" y="1417638"/>
            <a:ext cx="1051032" cy="258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44368" y="1752600"/>
            <a:ext cx="2346432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44368" y="2895600"/>
            <a:ext cx="1660632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44368" y="3505200"/>
            <a:ext cx="2956032" cy="304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44368" y="4114800"/>
            <a:ext cx="1889232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/>
          <p:cNvCxnSpPr/>
          <p:nvPr/>
        </p:nvCxnSpPr>
        <p:spPr>
          <a:xfrm>
            <a:off x="244368" y="4953000"/>
            <a:ext cx="9748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737995"/>
            <a:ext cx="7472680" cy="4934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8350">
              <a:lnSpc>
                <a:spcPct val="100000"/>
              </a:lnSpc>
            </a:pPr>
            <a:r>
              <a:rPr sz="3200" b="1" spc="-290" dirty="0">
                <a:solidFill>
                  <a:srgbClr val="33CC33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e</a:t>
            </a:r>
            <a:r>
              <a:rPr sz="3200" b="1" spc="-60" dirty="0">
                <a:solidFill>
                  <a:srgbClr val="33CC33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apia </a:t>
            </a:r>
            <a:r>
              <a:rPr sz="3200" b="1" spc="-5" dirty="0">
                <a:solidFill>
                  <a:srgbClr val="33CC33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i Se</a:t>
            </a:r>
            <a:r>
              <a:rPr sz="3200" b="1" spc="-25" dirty="0">
                <a:solidFill>
                  <a:srgbClr val="33CC33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33CC33"/>
                </a:solidFill>
                <a:latin typeface="Calibri"/>
                <a:cs typeface="Calibri"/>
              </a:rPr>
              <a:t>ond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33CC33"/>
                </a:solidFill>
                <a:latin typeface="Calibri"/>
                <a:cs typeface="Calibri"/>
              </a:rPr>
              <a:t>L</a:t>
            </a:r>
            <a:r>
              <a:rPr sz="3200" b="1" spc="-10" dirty="0">
                <a:solidFill>
                  <a:srgbClr val="33CC33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33CC33"/>
                </a:solidFill>
                <a:latin typeface="Calibri"/>
                <a:cs typeface="Calibri"/>
              </a:rPr>
              <a:t>nea</a:t>
            </a:r>
            <a:endParaRPr sz="32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buFont typeface="Calibri"/>
              <a:buAutoNum type="arabicPlain"/>
              <a:tabLst>
                <a:tab pos="311785" algn="l"/>
              </a:tabLst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SNRI</a:t>
            </a:r>
            <a:endParaRPr sz="3200" dirty="0">
              <a:latin typeface="Calibri"/>
              <a:cs typeface="Calibri"/>
            </a:endParaRPr>
          </a:p>
          <a:p>
            <a:pPr marL="12700" marR="2138680">
              <a:lnSpc>
                <a:spcPts val="4670"/>
              </a:lnSpc>
              <a:spcBef>
                <a:spcPts val="234"/>
              </a:spcBef>
              <a:buFont typeface="Calibri"/>
              <a:buAutoNum type="arabicPlain"/>
              <a:tabLst>
                <a:tab pos="311785" algn="l"/>
              </a:tabLst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10" dirty="0">
                <a:solidFill>
                  <a:srgbClr val="974707"/>
                </a:solidFill>
                <a:latin typeface="Calibri"/>
                <a:cs typeface="Calibri"/>
              </a:rPr>
              <a:t>T</a:t>
            </a:r>
            <a:r>
              <a:rPr sz="3200" spc="-60" dirty="0">
                <a:solidFill>
                  <a:srgbClr val="974707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amadolo</a:t>
            </a:r>
            <a:r>
              <a:rPr sz="3200" spc="2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Oppioid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debole </a:t>
            </a:r>
            <a:r>
              <a:rPr sz="3200" spc="-5" dirty="0">
                <a:solidFill>
                  <a:srgbClr val="49452A"/>
                </a:solidFill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mo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</a:t>
            </a:r>
            <a:r>
              <a:rPr sz="3200" spc="5" dirty="0">
                <a:latin typeface="MS PGothic"/>
                <a:cs typeface="MS PGothic"/>
              </a:rPr>
              <a:t>’</a:t>
            </a:r>
            <a:r>
              <a:rPr sz="3200" dirty="0">
                <a:latin typeface="Calibri"/>
                <a:cs typeface="Calibri"/>
              </a:rPr>
              <a:t>azione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15"/>
              </a:spcBef>
              <a:buFont typeface="Calibri"/>
              <a:buChar char="-"/>
              <a:tabLst>
                <a:tab pos="229235" algn="l"/>
              </a:tabLst>
            </a:pP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30" dirty="0">
                <a:solidFill>
                  <a:srgbClr val="1E1C11"/>
                </a:solidFill>
                <a:latin typeface="Calibri"/>
                <a:cs typeface="Calibri"/>
              </a:rPr>
              <a:t>n</a:t>
            </a:r>
            <a:r>
              <a:rPr sz="3200" spc="-45" dirty="0">
                <a:solidFill>
                  <a:srgbClr val="1E1C11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</a:t>
            </a:r>
            <a:r>
              <a:rPr sz="3200" spc="-65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azione sel</a:t>
            </a:r>
            <a:r>
              <a:rPr sz="3200" spc="-20" dirty="0">
                <a:solidFill>
                  <a:srgbClr val="1E1C11"/>
                </a:solidFill>
                <a:latin typeface="Calibri"/>
                <a:cs typeface="Calibri"/>
              </a:rPr>
              <a:t>e</a:t>
            </a:r>
            <a:r>
              <a:rPr sz="3200" spc="-55" dirty="0">
                <a:solidFill>
                  <a:srgbClr val="1E1C11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45" dirty="0">
                <a:solidFill>
                  <a:srgbClr val="1E1C11"/>
                </a:solidFill>
                <a:latin typeface="Calibri"/>
                <a:cs typeface="Calibri"/>
              </a:rPr>
              <a:t>v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 </a:t>
            </a:r>
            <a:r>
              <a:rPr sz="3200" spc="-15" dirty="0">
                <a:solidFill>
                  <a:srgbClr val="1E1C11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on i</a:t>
            </a:r>
            <a:r>
              <a:rPr sz="3200" spc="-1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ec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e</a:t>
            </a:r>
            <a:r>
              <a:rPr sz="3200" spc="-55" dirty="0">
                <a:solidFill>
                  <a:srgbClr val="1E1C11"/>
                </a:solidFill>
                <a:latin typeface="Calibri"/>
                <a:cs typeface="Calibri"/>
              </a:rPr>
              <a:t>t</a:t>
            </a:r>
            <a:r>
              <a:rPr sz="3200" spc="-45" dirty="0">
                <a:solidFill>
                  <a:srgbClr val="1E1C11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ori</a:t>
            </a:r>
            <a:r>
              <a:rPr sz="3200" spc="-2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“mu”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spec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f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ci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de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l</a:t>
            </a:r>
            <a:r>
              <a:rPr sz="3200" spc="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si</a:t>
            </a:r>
            <a:r>
              <a:rPr sz="3200" spc="-45" dirty="0">
                <a:solidFill>
                  <a:srgbClr val="1E1C11"/>
                </a:solidFill>
                <a:latin typeface="Calibri"/>
                <a:cs typeface="Calibri"/>
              </a:rPr>
              <a:t>st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ema</a:t>
            </a:r>
            <a:r>
              <a:rPr sz="3200" spc="1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i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pe</a:t>
            </a:r>
            <a:r>
              <a:rPr sz="3200" spc="-50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c</a:t>
            </a:r>
            <a:r>
              <a:rPr sz="3200" spc="-35" dirty="0">
                <a:solidFill>
                  <a:srgbClr val="1E1C11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z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on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de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l</a:t>
            </a:r>
            <a:r>
              <a:rPr sz="3200" spc="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dolo</a:t>
            </a:r>
            <a:r>
              <a:rPr sz="3200" spc="-35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e.</a:t>
            </a:r>
            <a:endParaRPr sz="3200" dirty="0">
              <a:latin typeface="Calibri"/>
              <a:cs typeface="Calibri"/>
            </a:endParaRPr>
          </a:p>
          <a:p>
            <a:pPr marL="12700" marR="735965">
              <a:lnSpc>
                <a:spcPct val="100000"/>
              </a:lnSpc>
              <a:spcBef>
                <a:spcPts val="765"/>
              </a:spcBef>
              <a:buFont typeface="Calibri"/>
              <a:buChar char="-"/>
              <a:tabLst>
                <a:tab pos="229235" algn="l"/>
              </a:tabLst>
            </a:pP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In</a:t>
            </a:r>
            <a:r>
              <a:rPr sz="3200" spc="-15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bi</a:t>
            </a:r>
            <a:r>
              <a:rPr sz="3200" spc="-15" dirty="0">
                <a:solidFill>
                  <a:srgbClr val="1E1C11"/>
                </a:solidFill>
                <a:latin typeface="Calibri"/>
                <a:cs typeface="Calibri"/>
              </a:rPr>
              <a:t>z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ione</a:t>
            </a:r>
            <a:r>
              <a:rPr sz="3200" spc="1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de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l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la</a:t>
            </a:r>
            <a:r>
              <a:rPr sz="3200" spc="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ri</a:t>
            </a:r>
            <a:r>
              <a:rPr sz="3200" spc="-35" dirty="0">
                <a:solidFill>
                  <a:srgbClr val="1E1C11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1E1C11"/>
                </a:solidFill>
                <a:latin typeface="Calibri"/>
                <a:cs typeface="Calibri"/>
              </a:rPr>
              <a:t>p</a:t>
            </a:r>
            <a:r>
              <a:rPr sz="3200" spc="-45" dirty="0">
                <a:solidFill>
                  <a:srgbClr val="1E1C11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az</a:t>
            </a:r>
            <a:r>
              <a:rPr sz="3200" spc="-15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on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</a:t>
            </a:r>
            <a:r>
              <a:rPr sz="3200" spc="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dell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no</a:t>
            </a:r>
            <a:r>
              <a:rPr sz="3200" spc="-60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ad</a:t>
            </a:r>
            <a:r>
              <a:rPr sz="3200" spc="-40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enal</a:t>
            </a:r>
            <a:r>
              <a:rPr sz="3200" spc="-15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del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l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se</a:t>
            </a:r>
            <a:r>
              <a:rPr sz="3200" spc="-55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o</a:t>
            </a:r>
            <a:r>
              <a:rPr sz="3200" spc="-40" dirty="0">
                <a:solidFill>
                  <a:srgbClr val="1E1C11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onin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</a:t>
            </a:r>
            <a:r>
              <a:rPr sz="3200" spc="1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l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35" dirty="0">
                <a:solidFill>
                  <a:srgbClr val="1E1C11"/>
                </a:solidFill>
                <a:latin typeface="Calibri"/>
                <a:cs typeface="Calibri"/>
              </a:rPr>
              <a:t>v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ello 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s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1E1C11"/>
                </a:solidFill>
                <a:latin typeface="Calibri"/>
                <a:cs typeface="Calibri"/>
              </a:rPr>
              <a:t>na</a:t>
            </a:r>
            <a:r>
              <a:rPr sz="3200" spc="-20" dirty="0">
                <a:solidFill>
                  <a:srgbClr val="1E1C11"/>
                </a:solidFill>
                <a:latin typeface="Calibri"/>
                <a:cs typeface="Calibri"/>
              </a:rPr>
              <a:t>p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1E1C11"/>
                </a:solidFill>
                <a:latin typeface="Calibri"/>
                <a:cs typeface="Calibri"/>
              </a:rPr>
              <a:t>i</a:t>
            </a:r>
            <a:r>
              <a:rPr sz="3200" spc="-25" dirty="0">
                <a:solidFill>
                  <a:srgbClr val="1E1C11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o</a:t>
            </a:r>
            <a:r>
              <a:rPr sz="3200" spc="1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ce</a:t>
            </a:r>
            <a:r>
              <a:rPr sz="3200" spc="-40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eb</a:t>
            </a:r>
            <a:r>
              <a:rPr sz="3200" spc="-70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1E1C11"/>
                </a:solidFill>
                <a:latin typeface="Calibri"/>
                <a:cs typeface="Calibri"/>
              </a:rPr>
              <a:t>ale.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7925"/>
            <a:ext cx="888555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FF0000"/>
                </a:solidFill>
                <a:latin typeface="Arial"/>
                <a:cs typeface="Arial"/>
              </a:rPr>
              <a:t>Il contr</a:t>
            </a:r>
            <a:r>
              <a:rPr sz="440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4400" dirty="0">
                <a:solidFill>
                  <a:srgbClr val="FF0000"/>
                </a:solidFill>
                <a:latin typeface="Arial"/>
                <a:cs typeface="Arial"/>
              </a:rPr>
              <a:t>llo del dolore con</a:t>
            </a:r>
            <a:r>
              <a:rPr sz="4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0000"/>
                </a:solidFill>
                <a:latin typeface="Arial"/>
                <a:cs typeface="Arial"/>
              </a:rPr>
              <a:t>tramadolo</a:t>
            </a:r>
          </a:p>
        </p:txBody>
      </p:sp>
      <p:sp>
        <p:nvSpPr>
          <p:cNvPr id="3" name="object 3"/>
          <p:cNvSpPr/>
          <p:nvPr/>
        </p:nvSpPr>
        <p:spPr>
          <a:xfrm>
            <a:off x="4744211" y="1040891"/>
            <a:ext cx="4399788" cy="569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2020" y="1028700"/>
            <a:ext cx="4151376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2020" y="1394460"/>
            <a:ext cx="4363212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2020" y="1699260"/>
            <a:ext cx="1289303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79947" y="1696211"/>
            <a:ext cx="486155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4728" y="1699260"/>
            <a:ext cx="481584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4935" y="1696211"/>
            <a:ext cx="478536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2096" y="1699260"/>
            <a:ext cx="484631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5352" y="1696211"/>
            <a:ext cx="46634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0423" y="1699260"/>
            <a:ext cx="1949196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2020" y="2065020"/>
            <a:ext cx="1891283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81928" y="2061972"/>
            <a:ext cx="486155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6708" y="2065020"/>
            <a:ext cx="411480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2020" y="2796539"/>
            <a:ext cx="3625596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2020" y="3162300"/>
            <a:ext cx="1554479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92185" y="2853627"/>
            <a:ext cx="3248025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In</a:t>
            </a:r>
            <a:r>
              <a:rPr sz="2000" b="1" spc="-10" dirty="0">
                <a:solidFill>
                  <a:srgbClr val="49452A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bizione</a:t>
            </a:r>
            <a:r>
              <a:rPr sz="2000" b="1" spc="-1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del</a:t>
            </a:r>
            <a:r>
              <a:rPr sz="2000" b="1" spc="-10" dirty="0">
                <a:solidFill>
                  <a:srgbClr val="49452A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perc</a:t>
            </a:r>
            <a:r>
              <a:rPr sz="2000" b="1" spc="5" dirty="0">
                <a:solidFill>
                  <a:srgbClr val="49452A"/>
                </a:solidFill>
                <a:latin typeface="Arial"/>
                <a:cs typeface="Arial"/>
              </a:rPr>
              <a:t>ez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ione del</a:t>
            </a:r>
            <a:r>
              <a:rPr sz="2000" b="1" spc="-2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dolore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32020" y="3893820"/>
            <a:ext cx="3802379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2020" y="4198620"/>
            <a:ext cx="1969007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2020" y="4564379"/>
            <a:ext cx="4223004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2020" y="4930140"/>
            <a:ext cx="2336292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79975" y="4006485"/>
            <a:ext cx="3844925" cy="131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9259">
              <a:lnSpc>
                <a:spcPct val="100000"/>
              </a:lnSpc>
            </a:pP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Inibi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io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lla ri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ta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io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e</a:t>
            </a:r>
            <a:r>
              <a:rPr sz="2000" spc="-3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di noradren</a:t>
            </a:r>
            <a:r>
              <a:rPr sz="2000" spc="-10" dirty="0">
                <a:solidFill>
                  <a:srgbClr val="49452A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49452A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na.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Aum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nto</a:t>
            </a:r>
            <a:r>
              <a:rPr sz="2000" spc="-2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l rila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sc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io</a:t>
            </a:r>
            <a:r>
              <a:rPr sz="2000" spc="-1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di se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oto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ina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a li</a:t>
            </a:r>
            <a:r>
              <a:rPr sz="2000" spc="-10" dirty="0">
                <a:solidFill>
                  <a:srgbClr val="49452A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ello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 s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ina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49452A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49452A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9452A"/>
                </a:solidFill>
                <a:latin typeface="Arial"/>
                <a:cs typeface="Arial"/>
              </a:rPr>
              <a:t>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32020" y="5661659"/>
            <a:ext cx="3863339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2020" y="6027420"/>
            <a:ext cx="1554479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4496" y="2471927"/>
            <a:ext cx="1717548" cy="3688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4600" y="2514600"/>
            <a:ext cx="1524000" cy="228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4600" y="2514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1524000" y="0"/>
                </a:moveTo>
                <a:lnTo>
                  <a:pt x="762000" y="228600"/>
                </a:lnTo>
                <a:lnTo>
                  <a:pt x="0" y="0"/>
                </a:lnTo>
                <a:lnTo>
                  <a:pt x="1524000" y="0"/>
                </a:lnTo>
                <a:close/>
              </a:path>
            </a:pathLst>
          </a:custGeom>
          <a:ln w="9144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54496" y="5367528"/>
            <a:ext cx="1717548" cy="3688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4600" y="5410200"/>
            <a:ext cx="1524000" cy="228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4600" y="54102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1524000" y="0"/>
                </a:moveTo>
                <a:lnTo>
                  <a:pt x="762000" y="228600"/>
                </a:lnTo>
                <a:lnTo>
                  <a:pt x="0" y="0"/>
                </a:lnTo>
                <a:lnTo>
                  <a:pt x="1524000" y="0"/>
                </a:lnTo>
                <a:close/>
              </a:path>
            </a:pathLst>
          </a:custGeom>
          <a:ln w="9144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3761" y="3505961"/>
            <a:ext cx="4190365" cy="0"/>
          </a:xfrm>
          <a:custGeom>
            <a:avLst/>
            <a:gdLst/>
            <a:ahLst/>
            <a:cxnLst/>
            <a:rect l="l" t="t" r="r" b="b"/>
            <a:pathLst>
              <a:path w="4190365">
                <a:moveTo>
                  <a:pt x="0" y="0"/>
                </a:moveTo>
                <a:lnTo>
                  <a:pt x="4190237" y="0"/>
                </a:lnTo>
              </a:path>
            </a:pathLst>
          </a:custGeom>
          <a:ln w="19812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38600" y="4381500"/>
            <a:ext cx="854963" cy="5882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03547" y="4361688"/>
            <a:ext cx="909827" cy="5852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76700" y="4419600"/>
            <a:ext cx="723900" cy="457200"/>
          </a:xfrm>
          <a:custGeom>
            <a:avLst/>
            <a:gdLst/>
            <a:ahLst/>
            <a:cxnLst/>
            <a:rect l="l" t="t" r="r" b="b"/>
            <a:pathLst>
              <a:path w="723900" h="457200">
                <a:moveTo>
                  <a:pt x="0" y="457200"/>
                </a:moveTo>
                <a:lnTo>
                  <a:pt x="723900" y="457200"/>
                </a:lnTo>
                <a:lnTo>
                  <a:pt x="7239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40123" y="4398264"/>
            <a:ext cx="781812" cy="457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7863" y="1053083"/>
            <a:ext cx="1036319" cy="403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79975" y="5774655"/>
            <a:ext cx="4035425" cy="103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53085">
              <a:lnSpc>
                <a:spcPct val="120000"/>
              </a:lnSpc>
            </a:pP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In</a:t>
            </a:r>
            <a:r>
              <a:rPr sz="2000" b="1" spc="-10" dirty="0">
                <a:solidFill>
                  <a:srgbClr val="49452A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bizione</a:t>
            </a:r>
            <a:r>
              <a:rPr sz="2000" b="1" spc="-1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del</a:t>
            </a:r>
            <a:r>
              <a:rPr sz="2000" b="1" spc="-10" dirty="0">
                <a:solidFill>
                  <a:srgbClr val="49452A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tr</a:t>
            </a:r>
            <a:r>
              <a:rPr sz="2000" b="1" spc="5" dirty="0">
                <a:solidFill>
                  <a:srgbClr val="49452A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smissione del</a:t>
            </a:r>
            <a:r>
              <a:rPr sz="2000" b="1" spc="-25" dirty="0">
                <a:solidFill>
                  <a:srgbClr val="49452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9452A"/>
                </a:solidFill>
                <a:latin typeface="Arial"/>
                <a:cs typeface="Arial"/>
              </a:rPr>
              <a:t>dolore</a:t>
            </a:r>
            <a:endParaRPr sz="2000">
              <a:latin typeface="Arial"/>
              <a:cs typeface="Arial"/>
            </a:endParaRPr>
          </a:p>
          <a:p>
            <a:pPr marL="2298700">
              <a:lnSpc>
                <a:spcPct val="100000"/>
              </a:lnSpc>
              <a:spcBef>
                <a:spcPts val="1380"/>
              </a:spcBef>
            </a:pPr>
            <a:r>
              <a:rPr sz="1400" spc="-10" dirty="0">
                <a:latin typeface="Comic Sans MS"/>
                <a:cs typeface="Comic Sans MS"/>
              </a:rPr>
              <a:t>D</a:t>
            </a:r>
            <a:r>
              <a:rPr sz="1400" spc="-5" dirty="0">
                <a:latin typeface="Comic Sans MS"/>
                <a:cs typeface="Comic Sans MS"/>
              </a:rPr>
              <a:t>r</a:t>
            </a:r>
            <a:r>
              <a:rPr sz="1400" dirty="0">
                <a:latin typeface="Comic Sans MS"/>
                <a:cs typeface="Comic Sans MS"/>
              </a:rPr>
              <a:t>. </a:t>
            </a:r>
            <a:r>
              <a:rPr sz="1400" spc="-10" dirty="0">
                <a:latin typeface="Comic Sans MS"/>
                <a:cs typeface="Comic Sans MS"/>
              </a:rPr>
              <a:t>M</a:t>
            </a:r>
            <a:r>
              <a:rPr sz="1400" dirty="0">
                <a:latin typeface="Comic Sans MS"/>
                <a:cs typeface="Comic Sans MS"/>
              </a:rPr>
              <a:t>assimo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D</a:t>
            </a:r>
            <a:r>
              <a:rPr sz="1400" dirty="0">
                <a:latin typeface="Comic Sans MS"/>
                <a:cs typeface="Comic Sans MS"/>
              </a:rPr>
              <a:t>i</a:t>
            </a:r>
            <a:r>
              <a:rPr sz="1400" spc="-10" dirty="0">
                <a:latin typeface="Comic Sans MS"/>
                <a:cs typeface="Comic Sans MS"/>
              </a:rPr>
              <a:t> C</a:t>
            </a:r>
            <a:r>
              <a:rPr sz="1400" dirty="0">
                <a:latin typeface="Comic Sans MS"/>
                <a:cs typeface="Comic Sans MS"/>
              </a:rPr>
              <a:t>arlo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56075" y="4487384"/>
            <a:ext cx="5334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ponte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98194" y="1127800"/>
            <a:ext cx="8185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tra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adolo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7556" y="1324355"/>
            <a:ext cx="2282952" cy="17068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4800" y="1371600"/>
            <a:ext cx="2133600" cy="15575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0227" y="1367027"/>
            <a:ext cx="2143125" cy="1567180"/>
          </a:xfrm>
          <a:custGeom>
            <a:avLst/>
            <a:gdLst/>
            <a:ahLst/>
            <a:cxnLst/>
            <a:rect l="l" t="t" r="r" b="b"/>
            <a:pathLst>
              <a:path w="2143125" h="1567180">
                <a:moveTo>
                  <a:pt x="0" y="1566672"/>
                </a:moveTo>
                <a:lnTo>
                  <a:pt x="2142744" y="1566672"/>
                </a:lnTo>
                <a:lnTo>
                  <a:pt x="2142744" y="0"/>
                </a:lnTo>
                <a:lnTo>
                  <a:pt x="0" y="0"/>
                </a:lnTo>
                <a:lnTo>
                  <a:pt x="0" y="1566672"/>
                </a:lnTo>
                <a:close/>
              </a:path>
            </a:pathLst>
          </a:custGeom>
          <a:ln w="9144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9100" y="2857500"/>
            <a:ext cx="1725168" cy="5120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7284" y="2852927"/>
            <a:ext cx="1729739" cy="6446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200" y="2895600"/>
            <a:ext cx="1594485" cy="381000"/>
          </a:xfrm>
          <a:custGeom>
            <a:avLst/>
            <a:gdLst/>
            <a:ahLst/>
            <a:cxnLst/>
            <a:rect l="l" t="t" r="r" b="b"/>
            <a:pathLst>
              <a:path w="1594485" h="381000">
                <a:moveTo>
                  <a:pt x="0" y="381000"/>
                </a:moveTo>
                <a:lnTo>
                  <a:pt x="1594103" y="381000"/>
                </a:lnTo>
                <a:lnTo>
                  <a:pt x="1594103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3859" y="2889504"/>
            <a:ext cx="1601724" cy="516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35940" y="2990905"/>
            <a:ext cx="13182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5" dirty="0">
                <a:latin typeface="Arial"/>
                <a:cs typeface="Arial"/>
              </a:rPr>
              <a:t>m</a:t>
            </a:r>
            <a:r>
              <a:rPr sz="1800" i="1" dirty="0">
                <a:latin typeface="Arial"/>
                <a:cs typeface="Arial"/>
              </a:rPr>
              <a:t>es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nc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falo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96161" y="1372361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9812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55264" y="2348483"/>
            <a:ext cx="1036319" cy="403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355975" y="2423581"/>
            <a:ext cx="8185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tra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adolo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353561" y="2667761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9812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3756" y="4448555"/>
            <a:ext cx="3730752" cy="17175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1000" y="4495800"/>
            <a:ext cx="3581400" cy="156819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6427" y="4491228"/>
            <a:ext cx="3590925" cy="1577340"/>
          </a:xfrm>
          <a:custGeom>
            <a:avLst/>
            <a:gdLst/>
            <a:ahLst/>
            <a:cxnLst/>
            <a:rect l="l" t="t" r="r" b="b"/>
            <a:pathLst>
              <a:path w="3590925" h="1577339">
                <a:moveTo>
                  <a:pt x="0" y="1577340"/>
                </a:moveTo>
                <a:lnTo>
                  <a:pt x="3590544" y="1577340"/>
                </a:lnTo>
                <a:lnTo>
                  <a:pt x="3590544" y="0"/>
                </a:lnTo>
                <a:lnTo>
                  <a:pt x="0" y="0"/>
                </a:lnTo>
                <a:lnTo>
                  <a:pt x="0" y="1577340"/>
                </a:lnTo>
                <a:close/>
              </a:path>
            </a:pathLst>
          </a:custGeom>
          <a:ln w="9144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62300" y="5676900"/>
            <a:ext cx="1655064" cy="5882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27248" y="5657088"/>
            <a:ext cx="1741931" cy="5852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00400" y="5715000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0" y="457200"/>
                </a:moveTo>
                <a:lnTo>
                  <a:pt x="1524000" y="457200"/>
                </a:lnTo>
                <a:lnTo>
                  <a:pt x="152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3823" y="5693664"/>
            <a:ext cx="1613915" cy="4572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279775" y="5783114"/>
            <a:ext cx="13658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25" dirty="0">
                <a:latin typeface="Arial"/>
                <a:cs typeface="Arial"/>
              </a:rPr>
              <a:t>m</a:t>
            </a:r>
            <a:r>
              <a:rPr sz="1600" i="1" spc="-10" dirty="0">
                <a:latin typeface="Arial"/>
                <a:cs typeface="Arial"/>
              </a:rPr>
              <a:t>idollo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spinale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40663" y="4177284"/>
            <a:ext cx="1036319" cy="403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40739" y="4252635"/>
            <a:ext cx="8185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trama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olo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38961" y="4496561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9812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66788" y="6533386"/>
            <a:ext cx="1964436" cy="3246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Rettangolo 65"/>
          <p:cNvSpPr/>
          <p:nvPr/>
        </p:nvSpPr>
        <p:spPr>
          <a:xfrm>
            <a:off x="4724400" y="2840735"/>
            <a:ext cx="4000500" cy="89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4817364" y="5676900"/>
            <a:ext cx="3777995" cy="856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b="1" i="1" dirty="0">
                <a:solidFill>
                  <a:srgbClr val="FF0000"/>
                </a:solidFill>
                <a:latin typeface="NewCenturySchlbk-Italic"/>
              </a:rPr>
              <a:t>Il dolore nocicettivo meccanico strutturale </a:t>
            </a:r>
            <a:r>
              <a:rPr lang="it-IT" dirty="0" smtClean="0">
                <a:latin typeface="NewCenturySchlbk-Roman"/>
              </a:rPr>
              <a:t>origina dai </a:t>
            </a:r>
            <a:r>
              <a:rPr lang="it-IT" dirty="0">
                <a:latin typeface="NewCenturySchlbk-Roman"/>
              </a:rPr>
              <a:t>nocicettori sottoposti a stimoli di elevata </a:t>
            </a:r>
            <a:r>
              <a:rPr lang="it-IT" dirty="0" smtClean="0">
                <a:latin typeface="NewCenturySchlbk-Roman"/>
              </a:rPr>
              <a:t>intensità (</a:t>
            </a:r>
            <a:r>
              <a:rPr lang="it-IT" dirty="0">
                <a:latin typeface="NewCenturySchlbk-Roman"/>
              </a:rPr>
              <a:t>sopra la soglia), per esempio nel caso di nocicettori</a:t>
            </a:r>
          </a:p>
          <a:p>
            <a:pPr marL="0" indent="0" algn="ctr">
              <a:buNone/>
            </a:pPr>
            <a:r>
              <a:rPr lang="it-IT" dirty="0">
                <a:latin typeface="NewCenturySchlbk-Roman"/>
              </a:rPr>
              <a:t>sottoposti al carico in segmenti articolari</a:t>
            </a:r>
          </a:p>
          <a:p>
            <a:pPr marL="0" indent="0" algn="ctr">
              <a:buNone/>
            </a:pPr>
            <a:r>
              <a:rPr lang="it-IT" dirty="0">
                <a:latin typeface="NewCenturySchlbk-Roman"/>
              </a:rPr>
              <a:t>molto compromessi.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8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98548"/>
            <a:ext cx="7926070" cy="3554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9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f</a:t>
            </a:r>
            <a:r>
              <a:rPr sz="3200" b="1" spc="-75" dirty="0">
                <a:latin typeface="Calibri"/>
                <a:cs typeface="Calibri"/>
              </a:rPr>
              <a:t>f</a:t>
            </a:r>
            <a:r>
              <a:rPr sz="3200" b="1" spc="-35" dirty="0">
                <a:latin typeface="Calibri"/>
                <a:cs typeface="Calibri"/>
              </a:rPr>
              <a:t>et</a:t>
            </a:r>
            <a:r>
              <a:rPr sz="3200" b="1" dirty="0">
                <a:latin typeface="Calibri"/>
                <a:cs typeface="Calibri"/>
              </a:rPr>
              <a:t>ti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coll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4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8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ali 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16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ert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gini ,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,sonnolen</a:t>
            </a:r>
            <a:r>
              <a:rPr sz="3200" spc="-7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 ,ipo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ens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tabLst>
                <a:tab pos="2901950" algn="l"/>
              </a:tabLst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util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z</a:t>
            </a:r>
            <a:r>
              <a:rPr sz="3200" spc="-5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ol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au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ela</a:t>
            </a:r>
            <a:r>
              <a:rPr sz="3200" spc="-5" dirty="0">
                <a:latin typeface="Calibri"/>
                <a:cs typeface="Calibri"/>
              </a:rPr>
              <a:t> ne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azie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 anz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ani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azie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 anamne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 </a:t>
            </a:r>
            <a:r>
              <a:rPr sz="3200" dirty="0">
                <a:latin typeface="Calibri"/>
                <a:cs typeface="Calibri"/>
              </a:rPr>
              <a:t>ep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abu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 al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olic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5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cie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5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enale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 ep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 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737995"/>
            <a:ext cx="7686040" cy="335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105535" algn="l"/>
                <a:tab pos="4800600" algn="l"/>
              </a:tabLst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so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olinea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 linee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guida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E36C09"/>
                </a:solidFill>
                <a:latin typeface="Calibri"/>
                <a:cs typeface="Calibri"/>
              </a:rPr>
              <a:t>NI</a:t>
            </a:r>
            <a:r>
              <a:rPr sz="3200" spc="-15" dirty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E36C09"/>
                </a:solidFill>
                <a:latin typeface="Calibri"/>
                <a:cs typeface="Calibri"/>
              </a:rPr>
              <a:t>E 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oman</a:t>
            </a:r>
            <a:r>
              <a:rPr sz="3200" spc="-10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ano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5" dirty="0">
                <a:latin typeface="MS PGothic"/>
                <a:cs typeface="MS PGothic"/>
              </a:rPr>
              <a:t>’</a:t>
            </a:r>
            <a:r>
              <a:rPr sz="3200" spc="-5" dirty="0">
                <a:latin typeface="Calibri"/>
                <a:cs typeface="Calibri"/>
              </a:rPr>
              <a:t>ut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9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	</a:t>
            </a:r>
            <a:r>
              <a:rPr sz="3200" spc="-210" dirty="0">
                <a:latin typeface="Calibri"/>
                <a:cs typeface="Calibri"/>
              </a:rPr>
              <a:t>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amado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solo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5" dirty="0">
                <a:latin typeface="Calibri"/>
                <a:cs typeface="Calibri"/>
              </a:rPr>
              <a:t>«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escue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y»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l</a:t>
            </a:r>
            <a:r>
              <a:rPr sz="3200" spc="5" dirty="0">
                <a:latin typeface="MS PGothic"/>
                <a:cs typeface="MS PGothic"/>
              </a:rPr>
              <a:t>’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 inciden</a:t>
            </a:r>
            <a:r>
              <a:rPr sz="3200" spc="-7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ali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sos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ens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 pr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nci</a:t>
            </a:r>
            <a:r>
              <a:rPr sz="3200" spc="-1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io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è 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enu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 esse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MS PGothic"/>
                <a:cs typeface="MS PGothic"/>
              </a:rPr>
              <a:t>’</a:t>
            </a:r>
            <a:r>
              <a:rPr sz="3200" dirty="0">
                <a:latin typeface="Calibri"/>
                <a:cs typeface="Calibri"/>
              </a:rPr>
              <a:t>inadegu</a:t>
            </a:r>
            <a:r>
              <a:rPr sz="3200" spc="-4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6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degl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tudi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ici che i</a:t>
            </a:r>
            <a:r>
              <a:rPr sz="3200" spc="-60" dirty="0">
                <a:latin typeface="Calibri"/>
                <a:cs typeface="Calibri"/>
              </a:rPr>
              <a:t>n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ano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acia 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Li</a:t>
            </a:r>
            <a:r>
              <a:rPr spc="-15" dirty="0"/>
              <a:t>n</a:t>
            </a:r>
            <a:r>
              <a:rPr dirty="0"/>
              <a:t>ee guida</a:t>
            </a:r>
            <a:r>
              <a:rPr spc="10" dirty="0"/>
              <a:t> </a:t>
            </a:r>
            <a:r>
              <a:rPr dirty="0">
                <a:solidFill>
                  <a:srgbClr val="E36C09"/>
                </a:solidFill>
              </a:rPr>
              <a:t>N</a:t>
            </a:r>
            <a:r>
              <a:rPr spc="-15" dirty="0">
                <a:solidFill>
                  <a:srgbClr val="E36C09"/>
                </a:solidFill>
              </a:rPr>
              <a:t>I</a:t>
            </a:r>
            <a:r>
              <a:rPr spc="-5" dirty="0">
                <a:solidFill>
                  <a:srgbClr val="E36C09"/>
                </a:solidFill>
              </a:rPr>
              <a:t>CE</a:t>
            </a: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pc="-210" dirty="0">
                <a:solidFill>
                  <a:srgbClr val="E36C09"/>
                </a:solidFill>
              </a:rPr>
              <a:t>T</a:t>
            </a:r>
            <a:r>
              <a:rPr spc="-60" dirty="0">
                <a:solidFill>
                  <a:srgbClr val="E36C09"/>
                </a:solidFill>
              </a:rPr>
              <a:t>r</a:t>
            </a:r>
            <a:r>
              <a:rPr dirty="0">
                <a:solidFill>
                  <a:srgbClr val="E36C09"/>
                </a:solidFill>
              </a:rPr>
              <a:t>amadolo</a:t>
            </a:r>
            <a:r>
              <a:rPr spc="5" dirty="0">
                <a:solidFill>
                  <a:srgbClr val="E36C09"/>
                </a:solidFill>
              </a:rPr>
              <a:t> </a:t>
            </a:r>
            <a:r>
              <a:rPr spc="-10" dirty="0"/>
              <a:t>:</a:t>
            </a:r>
            <a:r>
              <a:rPr spc="10" dirty="0"/>
              <a:t> </a:t>
            </a:r>
            <a:r>
              <a:rPr spc="-60" dirty="0"/>
              <a:t>r</a:t>
            </a:r>
            <a:r>
              <a:rPr dirty="0"/>
              <a:t>ac</a:t>
            </a:r>
            <a:r>
              <a:rPr spc="-25" dirty="0"/>
              <a:t>c</a:t>
            </a:r>
            <a:r>
              <a:rPr spc="-5" dirty="0"/>
              <a:t>omand</a:t>
            </a:r>
            <a:r>
              <a:rPr spc="-25" dirty="0"/>
              <a:t>a</a:t>
            </a:r>
            <a:r>
              <a:rPr spc="-45" dirty="0"/>
              <a:t>t</a:t>
            </a:r>
            <a:r>
              <a:rPr dirty="0"/>
              <a:t>o</a:t>
            </a:r>
            <a:r>
              <a:rPr spc="-5" dirty="0"/>
              <a:t> sol</a:t>
            </a:r>
            <a:r>
              <a:rPr dirty="0"/>
              <a:t>o </a:t>
            </a:r>
            <a:r>
              <a:rPr spc="-35" dirty="0"/>
              <a:t>c</a:t>
            </a:r>
            <a:r>
              <a:rPr spc="-5" dirty="0"/>
              <a:t>om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«</a:t>
            </a:r>
            <a:r>
              <a:rPr spc="-40" dirty="0"/>
              <a:t>r</a:t>
            </a:r>
            <a:r>
              <a:rPr dirty="0"/>
              <a:t>escue </a:t>
            </a:r>
            <a:r>
              <a:rPr spc="-5" dirty="0"/>
              <a:t>The</a:t>
            </a:r>
            <a:r>
              <a:rPr spc="-65" dirty="0"/>
              <a:t>r</a:t>
            </a:r>
            <a:r>
              <a:rPr dirty="0"/>
              <a:t>a</a:t>
            </a:r>
            <a:r>
              <a:rPr spc="-15" dirty="0"/>
              <a:t>p</a:t>
            </a:r>
            <a:r>
              <a:rPr dirty="0"/>
              <a:t>y«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3887723"/>
            <a:ext cx="803211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tional In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titu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Ca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ICE</a:t>
            </a:r>
            <a:r>
              <a:rPr sz="2000" spc="5" dirty="0">
                <a:latin typeface="Calibri"/>
                <a:cs typeface="Calibri"/>
              </a:rPr>
              <a:t>)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thic </a:t>
            </a:r>
            <a:r>
              <a:rPr sz="2000" spc="-5" dirty="0">
                <a:latin typeface="Calibri"/>
                <a:cs typeface="Calibri"/>
              </a:rPr>
              <a:t>pai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:The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ologi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thic </a:t>
            </a:r>
            <a:r>
              <a:rPr sz="2000" spc="-5" dirty="0">
                <a:latin typeface="Calibri"/>
                <a:cs typeface="Calibri"/>
              </a:rPr>
              <a:t>pai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adult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spc="1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special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ting.20</a:t>
            </a:r>
            <a:r>
              <a:rPr sz="2000" spc="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09064"/>
            <a:ext cx="8280400" cy="4436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6535">
              <a:lnSpc>
                <a:spcPct val="100000"/>
              </a:lnSpc>
            </a:pPr>
            <a:r>
              <a:rPr sz="3200" b="1" spc="-210" dirty="0">
                <a:solidFill>
                  <a:srgbClr val="33CC33"/>
                </a:solidFill>
                <a:latin typeface="Calibri"/>
                <a:cs typeface="Calibri"/>
              </a:rPr>
              <a:t>T</a:t>
            </a:r>
            <a:r>
              <a:rPr sz="3200" b="1" spc="-65" dirty="0">
                <a:solidFill>
                  <a:srgbClr val="33CC33"/>
                </a:solidFill>
                <a:latin typeface="Calibri"/>
                <a:cs typeface="Calibri"/>
              </a:rPr>
              <a:t>r</a:t>
            </a:r>
            <a:r>
              <a:rPr sz="3200" b="1" spc="-25" dirty="0">
                <a:solidFill>
                  <a:srgbClr val="33CC33"/>
                </a:solidFill>
                <a:latin typeface="Calibri"/>
                <a:cs typeface="Calibri"/>
              </a:rPr>
              <a:t>a</a:t>
            </a:r>
            <a:r>
              <a:rPr sz="3200" b="1" spc="-55" dirty="0">
                <a:solidFill>
                  <a:srgbClr val="33CC33"/>
                </a:solidFill>
                <a:latin typeface="Calibri"/>
                <a:cs typeface="Calibri"/>
              </a:rPr>
              <a:t>t</a:t>
            </a:r>
            <a:r>
              <a:rPr sz="3200" b="1" spc="-45" dirty="0">
                <a:solidFill>
                  <a:srgbClr val="33CC33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ame</a:t>
            </a:r>
            <a:r>
              <a:rPr sz="3200" b="1" spc="-35" dirty="0">
                <a:solidFill>
                  <a:srgbClr val="33CC33"/>
                </a:solidFill>
                <a:latin typeface="Calibri"/>
                <a:cs typeface="Calibri"/>
              </a:rPr>
              <a:t>n</a:t>
            </a:r>
            <a:r>
              <a:rPr sz="3200" b="1" spc="-45" dirty="0">
                <a:solidFill>
                  <a:srgbClr val="33CC33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o</a:t>
            </a:r>
            <a:r>
              <a:rPr sz="3200" b="1" spc="15" dirty="0">
                <a:solidFill>
                  <a:srgbClr val="33CC3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3CC33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i </a:t>
            </a:r>
            <a:r>
              <a:rPr sz="3200" b="1" spc="-295" dirty="0">
                <a:solidFill>
                  <a:srgbClr val="33CC33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er</a:t>
            </a:r>
            <a:r>
              <a:rPr sz="3200" b="1" spc="-60" dirty="0">
                <a:solidFill>
                  <a:srgbClr val="33CC33"/>
                </a:solidFill>
                <a:latin typeface="Calibri"/>
                <a:cs typeface="Calibri"/>
              </a:rPr>
              <a:t>z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a e</a:t>
            </a:r>
            <a:r>
              <a:rPr sz="3200" b="1" spc="-10" dirty="0">
                <a:solidFill>
                  <a:srgbClr val="33CC3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Quar</a:t>
            </a:r>
            <a:r>
              <a:rPr sz="3200" b="1" spc="-50" dirty="0">
                <a:solidFill>
                  <a:srgbClr val="33CC33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33CC33"/>
                </a:solidFill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33CC33"/>
                </a:solidFill>
                <a:latin typeface="Calibri"/>
                <a:cs typeface="Calibri"/>
              </a:rPr>
              <a:t>L</a:t>
            </a:r>
            <a:r>
              <a:rPr sz="3200" b="1" spc="-15" dirty="0">
                <a:solidFill>
                  <a:srgbClr val="33CC33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33CC33"/>
                </a:solidFill>
                <a:latin typeface="Calibri"/>
                <a:cs typeface="Calibri"/>
              </a:rPr>
              <a:t>nea</a:t>
            </a:r>
            <a:endParaRPr sz="3200" b="1" dirty="0">
              <a:latin typeface="Calibri"/>
              <a:cs typeface="Calibri"/>
            </a:endParaRPr>
          </a:p>
          <a:p>
            <a:pPr marL="12700" marR="5989320">
              <a:lnSpc>
                <a:spcPct val="120000"/>
              </a:lnSpc>
            </a:pPr>
            <a:r>
              <a:rPr sz="3200" spc="-5" dirty="0">
                <a:latin typeface="Calibri"/>
                <a:cs typeface="Calibri"/>
              </a:rPr>
              <a:t>Comp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ende</a:t>
            </a:r>
            <a:r>
              <a:rPr sz="3200" spc="-10" dirty="0">
                <a:latin typeface="Calibri"/>
                <a:cs typeface="Calibri"/>
              </a:rPr>
              <a:t> : </a:t>
            </a:r>
            <a:r>
              <a:rPr sz="3200" spc="-5" dirty="0">
                <a:latin typeface="Calibri"/>
                <a:cs typeface="Calibri"/>
              </a:rPr>
              <a:t>Oppioi</a:t>
            </a:r>
            <a:r>
              <a:rPr sz="3200" spc="-10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orti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ep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 </a:t>
            </a:r>
            <a:r>
              <a:rPr sz="3200" spc="-5" dirty="0">
                <a:latin typeface="Calibri"/>
                <a:cs typeface="Calibri"/>
              </a:rPr>
              <a:t>Cannab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noidi.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  <a:tabLst>
                <a:tab pos="5133975" algn="l"/>
              </a:tabLst>
            </a:pPr>
            <a:r>
              <a:rPr sz="3200" spc="-210" dirty="0">
                <a:latin typeface="Calibri"/>
                <a:cs typeface="Calibri"/>
              </a:rPr>
              <a:t>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 gli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epi</a:t>
            </a:r>
            <a:r>
              <a:rPr sz="3200" spc="-15" dirty="0">
                <a:latin typeface="Calibri"/>
                <a:cs typeface="Calibri"/>
              </a:rPr>
              <a:t>le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5" dirty="0">
                <a:latin typeface="Calibri"/>
                <a:cs typeface="Calibri"/>
              </a:rPr>
              <a:t> Carbama</a:t>
            </a:r>
            <a:r>
              <a:rPr sz="3200" spc="-8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epina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è esp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essa</a:t>
            </a:r>
            <a:r>
              <a:rPr sz="3200" spc="-2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omand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	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5" dirty="0">
                <a:latin typeface="Calibri"/>
                <a:cs typeface="Calibri"/>
              </a:rPr>
              <a:t> n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algia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 </a:t>
            </a:r>
            <a:r>
              <a:rPr sz="3200" spc="-2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ri</a:t>
            </a:r>
            <a:r>
              <a:rPr sz="3200" spc="-3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emi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Ap</a:t>
            </a:r>
            <a:r>
              <a:rPr spc="5" dirty="0"/>
              <a:t>p</a:t>
            </a:r>
            <a:r>
              <a:rPr spc="-75" dirty="0"/>
              <a:t>r</a:t>
            </a:r>
            <a:r>
              <a:rPr spc="-5" dirty="0"/>
              <a:t>occi</a:t>
            </a:r>
            <a:r>
              <a:rPr dirty="0"/>
              <a:t>o</a:t>
            </a:r>
            <a:r>
              <a:rPr spc="-15" dirty="0"/>
              <a:t> </a:t>
            </a:r>
            <a:r>
              <a:rPr spc="-70" dirty="0"/>
              <a:t>f</a:t>
            </a:r>
            <a:r>
              <a:rPr spc="-20" dirty="0"/>
              <a:t>arm</a:t>
            </a:r>
            <a:r>
              <a:rPr spc="-10" dirty="0"/>
              <a:t>a</a:t>
            </a:r>
            <a:r>
              <a:rPr spc="-45" dirty="0"/>
              <a:t>c</a:t>
            </a:r>
            <a:r>
              <a:rPr spc="-5" dirty="0"/>
              <a:t>ologi</a:t>
            </a:r>
            <a:r>
              <a:rPr spc="-20" dirty="0"/>
              <a:t>c</a:t>
            </a:r>
            <a:r>
              <a:rPr dirty="0"/>
              <a:t>o</a:t>
            </a:r>
            <a:r>
              <a:rPr spc="-25" dirty="0"/>
              <a:t> se</a:t>
            </a:r>
            <a:r>
              <a:rPr spc="-50" dirty="0"/>
              <a:t>c</a:t>
            </a:r>
            <a:r>
              <a:rPr spc="-5" dirty="0"/>
              <a:t>ond</a:t>
            </a:r>
            <a:r>
              <a:rPr dirty="0"/>
              <a:t>o le</a:t>
            </a:r>
            <a:r>
              <a:rPr spc="-5" dirty="0"/>
              <a:t> </a:t>
            </a:r>
            <a:r>
              <a:rPr dirty="0"/>
              <a:t>linee</a:t>
            </a:r>
            <a:r>
              <a:rPr spc="-40" dirty="0"/>
              <a:t> </a:t>
            </a:r>
            <a:r>
              <a:rPr dirty="0"/>
              <a:t>guida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817393"/>
            <a:ext cx="7604759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epa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az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opic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sa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cina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aina </a:t>
            </a:r>
            <a:r>
              <a:rPr sz="3200" spc="-5" dirty="0">
                <a:latin typeface="Calibri"/>
                <a:cs typeface="Calibri"/>
              </a:rPr>
              <a:t>son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omand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dolo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ali</a:t>
            </a:r>
            <a:r>
              <a:rPr sz="3200" spc="-10" dirty="0">
                <a:latin typeface="Calibri"/>
                <a:cs typeface="Calibri"/>
              </a:rPr>
              <a:t>z</a:t>
            </a:r>
            <a:r>
              <a:rPr sz="3200" spc="-55" dirty="0">
                <a:latin typeface="Calibri"/>
                <a:cs typeface="Calibri"/>
              </a:rPr>
              <a:t>z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1145" algn="l">
              <a:lnSpc>
                <a:spcPct val="100000"/>
              </a:lnSpc>
            </a:pPr>
            <a:r>
              <a:rPr lang="it-IT" spc="-40" dirty="0" smtClean="0"/>
              <a:t>CONCLUSIONI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9064"/>
            <a:ext cx="7664450" cy="444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5910" algn="ctr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dolo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neu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 c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oni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spe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e,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su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 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azie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qua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ondi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iona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quali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3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 al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andone lo 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 d</a:t>
            </a:r>
            <a:r>
              <a:rPr sz="3200" b="1" spc="-220" dirty="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ani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,d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ina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do ans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,dep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ess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uen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ando</a:t>
            </a:r>
            <a:r>
              <a:rPr sz="32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,in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senso ne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il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sonn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 la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elaz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endParaRPr sz="3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50"/>
              </a:spcBef>
            </a:pPr>
            <a:r>
              <a:rPr sz="2000" dirty="0">
                <a:latin typeface="Calibri"/>
                <a:cs typeface="Calibri"/>
              </a:rPr>
              <a:t>Jens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 M</a:t>
            </a:r>
            <a:r>
              <a:rPr sz="2000" spc="-254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Cho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J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orki</a:t>
            </a:r>
            <a:r>
              <a:rPr sz="2000" dirty="0">
                <a:latin typeface="Calibri"/>
                <a:cs typeface="Calibri"/>
              </a:rPr>
              <a:t>n RH.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5" dirty="0">
                <a:latin typeface="Calibri"/>
                <a:cs typeface="Calibri"/>
              </a:rPr>
              <a:t>neu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thic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5" dirty="0">
                <a:latin typeface="Calibri"/>
                <a:cs typeface="Calibri"/>
              </a:rPr>
              <a:t>healt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tions.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olog</a:t>
            </a:r>
            <a:r>
              <a:rPr sz="2000" spc="-12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5" dirty="0">
                <a:latin typeface="Calibri"/>
                <a:cs typeface="Calibri"/>
              </a:rPr>
              <a:t>7</a:t>
            </a:r>
            <a:r>
              <a:rPr sz="2000" dirty="0">
                <a:latin typeface="Calibri"/>
                <a:cs typeface="Calibri"/>
              </a:rPr>
              <a:t>;68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:11</a:t>
            </a:r>
            <a:r>
              <a:rPr sz="2000" spc="5" dirty="0">
                <a:latin typeface="Calibri"/>
                <a:cs typeface="Calibri"/>
              </a:rPr>
              <a:t>7</a:t>
            </a:r>
            <a:r>
              <a:rPr sz="2000" spc="10" dirty="0">
                <a:latin typeface="Calibri"/>
                <a:cs typeface="Calibri"/>
              </a:rPr>
              <a:t>8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11</a:t>
            </a:r>
            <a:r>
              <a:rPr sz="2000" spc="-15" dirty="0">
                <a:latin typeface="Calibri"/>
                <a:cs typeface="Calibri"/>
              </a:rPr>
              <a:t>8</a:t>
            </a:r>
            <a:r>
              <a:rPr sz="2000" dirty="0">
                <a:latin typeface="Calibri"/>
                <a:cs typeface="Calibri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1711223"/>
            <a:ext cx="8282940" cy="435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3565" indent="51435">
              <a:lnSpc>
                <a:spcPct val="107000"/>
              </a:lnSpc>
            </a:pPr>
            <a:r>
              <a:rPr sz="3200" spc="-235" dirty="0">
                <a:latin typeface="Calibri"/>
                <a:cs typeface="Calibri"/>
              </a:rPr>
              <a:t>L</a:t>
            </a:r>
            <a:r>
              <a:rPr sz="3200" spc="-120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Obi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à ,qu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nd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que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lo di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ivi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ua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 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arma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ologi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pi</a:t>
            </a:r>
            <a:r>
              <a:rPr sz="3200" dirty="0">
                <a:latin typeface="Calibri"/>
                <a:cs typeface="Calibri"/>
              </a:rPr>
              <a:t>ù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onson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mi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enendo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bi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à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ivi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spc="-5" dirty="0">
                <a:latin typeface="Calibri"/>
                <a:cs typeface="Calibri"/>
              </a:rPr>
              <a:t>ual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apia.</a:t>
            </a: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215"/>
              </a:spcBef>
            </a:pP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apia and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à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iniz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dosa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gi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bas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 </a:t>
            </a:r>
            <a:r>
              <a:rPr sz="3200" dirty="0">
                <a:latin typeface="Calibri"/>
                <a:cs typeface="Calibri"/>
              </a:rPr>
              <a:t>aume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modo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aduale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alu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ando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sem</a:t>
            </a:r>
            <a:r>
              <a:rPr sz="3200" spc="-10" dirty="0">
                <a:latin typeface="Calibri"/>
                <a:cs typeface="Calibri"/>
              </a:rPr>
              <a:t>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la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espon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ivi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à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s</a:t>
            </a:r>
            <a:r>
              <a:rPr sz="3200" spc="-10" dirty="0" err="1">
                <a:latin typeface="Calibri"/>
                <a:cs typeface="Calibri"/>
              </a:rPr>
              <a:t>i</a:t>
            </a:r>
            <a:r>
              <a:rPr sz="3200" spc="-5" dirty="0" err="1">
                <a:latin typeface="Calibri"/>
                <a:cs typeface="Calibri"/>
              </a:rPr>
              <a:t>n</a:t>
            </a:r>
            <a:r>
              <a:rPr sz="3200" spc="-25" dirty="0" err="1">
                <a:latin typeface="Calibri"/>
                <a:cs typeface="Calibri"/>
              </a:rPr>
              <a:t>g</a:t>
            </a:r>
            <a:r>
              <a:rPr sz="3200" spc="-5" dirty="0" err="1">
                <a:latin typeface="Calibri"/>
                <a:cs typeface="Calibri"/>
              </a:rPr>
              <a:t>ol</a:t>
            </a:r>
            <a:r>
              <a:rPr sz="3200" dirty="0" err="1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75" dirty="0" err="1" smtClean="0">
                <a:latin typeface="Calibri"/>
                <a:cs typeface="Calibri"/>
              </a:rPr>
              <a:t>P</a:t>
            </a:r>
            <a:r>
              <a:rPr sz="3200" dirty="0" err="1" smtClean="0">
                <a:latin typeface="Calibri"/>
                <a:cs typeface="Calibri"/>
              </a:rPr>
              <a:t>azie</a:t>
            </a:r>
            <a:r>
              <a:rPr sz="3200" spc="-35" dirty="0" err="1" smtClean="0">
                <a:latin typeface="Calibri"/>
                <a:cs typeface="Calibri"/>
              </a:rPr>
              <a:t>n</a:t>
            </a:r>
            <a:r>
              <a:rPr sz="3200" spc="-45" dirty="0" err="1" smtClean="0">
                <a:latin typeface="Calibri"/>
                <a:cs typeface="Calibri"/>
              </a:rPr>
              <a:t>t</a:t>
            </a:r>
            <a:r>
              <a:rPr sz="3200" dirty="0" err="1" smtClean="0">
                <a:latin typeface="Calibri"/>
                <a:cs typeface="Calibri"/>
              </a:rPr>
              <a:t>e</a:t>
            </a:r>
            <a:r>
              <a:rPr lang="it-IT" sz="3200" dirty="0" smtClean="0">
                <a:latin typeface="Calibri"/>
                <a:cs typeface="Calibri"/>
              </a:rPr>
              <a:t> (</a:t>
            </a:r>
            <a:r>
              <a:rPr lang="it-IT" sz="3200" dirty="0" smtClean="0">
                <a:solidFill>
                  <a:srgbClr val="FF0000"/>
                </a:solidFill>
                <a:latin typeface="Calibri"/>
                <a:cs typeface="Calibri"/>
              </a:rPr>
              <a:t>TITOLAZIONE</a:t>
            </a:r>
            <a:r>
              <a:rPr lang="it-IT" sz="3200" dirty="0" smtClean="0">
                <a:latin typeface="Calibri"/>
                <a:cs typeface="Calibri"/>
              </a:rPr>
              <a:t>)</a:t>
            </a:r>
            <a:r>
              <a:rPr sz="3200" dirty="0" smtClean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2385948"/>
            <a:ext cx="844994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792220" algn="l"/>
                <a:tab pos="3870960" algn="l"/>
              </a:tabLst>
            </a:pP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poli</a:t>
            </a: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arma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apia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semp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onsi</a:t>
            </a:r>
            <a:r>
              <a:rPr sz="3200" spc="-10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 ut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6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ando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cipi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vi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on mec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mi d</a:t>
            </a:r>
            <a:r>
              <a:rPr sz="3200" spc="-229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azione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omplem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ari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dirty="0">
                <a:latin typeface="Calibri"/>
                <a:cs typeface="Calibri"/>
              </a:rPr>
              <a:t>ì</a:t>
            </a:r>
            <a:r>
              <a:rPr sz="3200" spc="-5" dirty="0">
                <a:latin typeface="Calibri"/>
                <a:cs typeface="Calibri"/>
              </a:rPr>
              <a:t> d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po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 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r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eni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i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4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mec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ani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mi		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dolo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18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6623" y="304800"/>
            <a:ext cx="2895600" cy="914400"/>
          </a:xfrm>
          <a:custGeom>
            <a:avLst/>
            <a:gdLst/>
            <a:ahLst/>
            <a:cxnLst/>
            <a:rect l="l" t="t" r="r" b="b"/>
            <a:pathLst>
              <a:path w="2895600" h="914400">
                <a:moveTo>
                  <a:pt x="0" y="914400"/>
                </a:moveTo>
                <a:lnTo>
                  <a:pt x="2895600" y="914400"/>
                </a:lnTo>
                <a:lnTo>
                  <a:pt x="2895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3175">
            <a:solidFill>
              <a:srgbClr val="990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6623" y="2819400"/>
            <a:ext cx="2895600" cy="914400"/>
          </a:xfrm>
          <a:custGeom>
            <a:avLst/>
            <a:gdLst/>
            <a:ahLst/>
            <a:cxnLst/>
            <a:rect l="l" t="t" r="r" b="b"/>
            <a:pathLst>
              <a:path w="2895600" h="914400">
                <a:moveTo>
                  <a:pt x="0" y="914400"/>
                </a:moveTo>
                <a:lnTo>
                  <a:pt x="2895600" y="914400"/>
                </a:lnTo>
                <a:lnTo>
                  <a:pt x="2895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3175">
            <a:solidFill>
              <a:srgbClr val="990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6623" y="2819400"/>
            <a:ext cx="2895600" cy="914400"/>
          </a:xfrm>
          <a:prstGeom prst="rect">
            <a:avLst/>
          </a:prstGeom>
          <a:solidFill>
            <a:srgbClr val="99042D"/>
          </a:solidFill>
        </p:spPr>
        <p:txBody>
          <a:bodyPr vert="horz" wrap="square" lIns="0" tIns="0" rIns="0" bIns="0" rtlCol="0">
            <a:spAutoFit/>
          </a:bodyPr>
          <a:lstStyle/>
          <a:p>
            <a:pPr marL="47942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06623" y="4191000"/>
            <a:ext cx="2895600" cy="914400"/>
          </a:xfrm>
          <a:custGeom>
            <a:avLst/>
            <a:gdLst/>
            <a:ahLst/>
            <a:cxnLst/>
            <a:rect l="l" t="t" r="r" b="b"/>
            <a:pathLst>
              <a:path w="2895600" h="914400">
                <a:moveTo>
                  <a:pt x="0" y="914400"/>
                </a:moveTo>
                <a:lnTo>
                  <a:pt x="2895600" y="914400"/>
                </a:lnTo>
                <a:lnTo>
                  <a:pt x="2895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3175">
            <a:solidFill>
              <a:srgbClr val="990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06623" y="4191000"/>
            <a:ext cx="2895600" cy="914400"/>
          </a:xfrm>
          <a:prstGeom prst="rect">
            <a:avLst/>
          </a:prstGeom>
          <a:solidFill>
            <a:srgbClr val="99042D"/>
          </a:solidFill>
        </p:spPr>
        <p:txBody>
          <a:bodyPr vert="horz" wrap="square" lIns="0" tIns="0" rIns="0" bIns="0" rtlCol="0">
            <a:spAutoFit/>
          </a:bodyPr>
          <a:lstStyle/>
          <a:p>
            <a:pPr marL="52832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SDUZIONE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6623" y="1524000"/>
            <a:ext cx="2895600" cy="914400"/>
          </a:xfrm>
          <a:custGeom>
            <a:avLst/>
            <a:gdLst/>
            <a:ahLst/>
            <a:cxnLst/>
            <a:rect l="l" t="t" r="r" b="b"/>
            <a:pathLst>
              <a:path w="2895600" h="914400">
                <a:moveTo>
                  <a:pt x="0" y="914400"/>
                </a:moveTo>
                <a:lnTo>
                  <a:pt x="2895600" y="914400"/>
                </a:lnTo>
                <a:lnTo>
                  <a:pt x="2895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3175">
            <a:solidFill>
              <a:srgbClr val="990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5562600"/>
            <a:ext cx="4954905" cy="990600"/>
          </a:xfrm>
          <a:custGeom>
            <a:avLst/>
            <a:gdLst/>
            <a:ahLst/>
            <a:cxnLst/>
            <a:rect l="l" t="t" r="r" b="b"/>
            <a:pathLst>
              <a:path w="4954905" h="990600">
                <a:moveTo>
                  <a:pt x="2477262" y="0"/>
                </a:moveTo>
                <a:lnTo>
                  <a:pt x="2274085" y="1641"/>
                </a:lnTo>
                <a:lnTo>
                  <a:pt x="2075433" y="6482"/>
                </a:lnTo>
                <a:lnTo>
                  <a:pt x="1881941" y="14394"/>
                </a:lnTo>
                <a:lnTo>
                  <a:pt x="1694249" y="25250"/>
                </a:lnTo>
                <a:lnTo>
                  <a:pt x="1512992" y="38923"/>
                </a:lnTo>
                <a:lnTo>
                  <a:pt x="1338809" y="55284"/>
                </a:lnTo>
                <a:lnTo>
                  <a:pt x="1172338" y="74207"/>
                </a:lnTo>
                <a:lnTo>
                  <a:pt x="1014215" y="95564"/>
                </a:lnTo>
                <a:lnTo>
                  <a:pt x="865079" y="119228"/>
                </a:lnTo>
                <a:lnTo>
                  <a:pt x="725566" y="145070"/>
                </a:lnTo>
                <a:lnTo>
                  <a:pt x="596315" y="172964"/>
                </a:lnTo>
                <a:lnTo>
                  <a:pt x="477962" y="202782"/>
                </a:lnTo>
                <a:lnTo>
                  <a:pt x="371146" y="234397"/>
                </a:lnTo>
                <a:lnTo>
                  <a:pt x="276504" y="267681"/>
                </a:lnTo>
                <a:lnTo>
                  <a:pt x="194673" y="302507"/>
                </a:lnTo>
                <a:lnTo>
                  <a:pt x="126290" y="338747"/>
                </a:lnTo>
                <a:lnTo>
                  <a:pt x="71994" y="376274"/>
                </a:lnTo>
                <a:lnTo>
                  <a:pt x="32422" y="414960"/>
                </a:lnTo>
                <a:lnTo>
                  <a:pt x="8211" y="454677"/>
                </a:lnTo>
                <a:lnTo>
                  <a:pt x="0" y="495300"/>
                </a:lnTo>
                <a:lnTo>
                  <a:pt x="8211" y="535922"/>
                </a:lnTo>
                <a:lnTo>
                  <a:pt x="32422" y="575639"/>
                </a:lnTo>
                <a:lnTo>
                  <a:pt x="71994" y="614325"/>
                </a:lnTo>
                <a:lnTo>
                  <a:pt x="126290" y="651852"/>
                </a:lnTo>
                <a:lnTo>
                  <a:pt x="194673" y="688092"/>
                </a:lnTo>
                <a:lnTo>
                  <a:pt x="276504" y="722918"/>
                </a:lnTo>
                <a:lnTo>
                  <a:pt x="371146" y="756202"/>
                </a:lnTo>
                <a:lnTo>
                  <a:pt x="477962" y="787817"/>
                </a:lnTo>
                <a:lnTo>
                  <a:pt x="596315" y="817635"/>
                </a:lnTo>
                <a:lnTo>
                  <a:pt x="725566" y="845529"/>
                </a:lnTo>
                <a:lnTo>
                  <a:pt x="865079" y="871371"/>
                </a:lnTo>
                <a:lnTo>
                  <a:pt x="1014215" y="895035"/>
                </a:lnTo>
                <a:lnTo>
                  <a:pt x="1172338" y="916392"/>
                </a:lnTo>
                <a:lnTo>
                  <a:pt x="1338809" y="935315"/>
                </a:lnTo>
                <a:lnTo>
                  <a:pt x="1512992" y="951676"/>
                </a:lnTo>
                <a:lnTo>
                  <a:pt x="1694249" y="965349"/>
                </a:lnTo>
                <a:lnTo>
                  <a:pt x="1881941" y="976205"/>
                </a:lnTo>
                <a:lnTo>
                  <a:pt x="2075433" y="984117"/>
                </a:lnTo>
                <a:lnTo>
                  <a:pt x="2274085" y="988958"/>
                </a:lnTo>
                <a:lnTo>
                  <a:pt x="2477262" y="990600"/>
                </a:lnTo>
                <a:lnTo>
                  <a:pt x="2680438" y="988958"/>
                </a:lnTo>
                <a:lnTo>
                  <a:pt x="2879090" y="984117"/>
                </a:lnTo>
                <a:lnTo>
                  <a:pt x="3072582" y="976205"/>
                </a:lnTo>
                <a:lnTo>
                  <a:pt x="3260274" y="965349"/>
                </a:lnTo>
                <a:lnTo>
                  <a:pt x="3441531" y="951676"/>
                </a:lnTo>
                <a:lnTo>
                  <a:pt x="3615714" y="935315"/>
                </a:lnTo>
                <a:lnTo>
                  <a:pt x="3782185" y="916392"/>
                </a:lnTo>
                <a:lnTo>
                  <a:pt x="3940308" y="895035"/>
                </a:lnTo>
                <a:lnTo>
                  <a:pt x="4089444" y="871371"/>
                </a:lnTo>
                <a:lnTo>
                  <a:pt x="4228957" y="845529"/>
                </a:lnTo>
                <a:lnTo>
                  <a:pt x="4358208" y="817635"/>
                </a:lnTo>
                <a:lnTo>
                  <a:pt x="4476561" y="787817"/>
                </a:lnTo>
                <a:lnTo>
                  <a:pt x="4583377" y="756202"/>
                </a:lnTo>
                <a:lnTo>
                  <a:pt x="4678019" y="722918"/>
                </a:lnTo>
                <a:lnTo>
                  <a:pt x="4759850" y="688092"/>
                </a:lnTo>
                <a:lnTo>
                  <a:pt x="4828233" y="651852"/>
                </a:lnTo>
                <a:lnTo>
                  <a:pt x="4882529" y="614325"/>
                </a:lnTo>
                <a:lnTo>
                  <a:pt x="4922101" y="575639"/>
                </a:lnTo>
                <a:lnTo>
                  <a:pt x="4946312" y="535922"/>
                </a:lnTo>
                <a:lnTo>
                  <a:pt x="4954524" y="495300"/>
                </a:lnTo>
                <a:lnTo>
                  <a:pt x="4946312" y="454677"/>
                </a:lnTo>
                <a:lnTo>
                  <a:pt x="4922101" y="414960"/>
                </a:lnTo>
                <a:lnTo>
                  <a:pt x="4882529" y="376274"/>
                </a:lnTo>
                <a:lnTo>
                  <a:pt x="4828233" y="338747"/>
                </a:lnTo>
                <a:lnTo>
                  <a:pt x="4759850" y="302507"/>
                </a:lnTo>
                <a:lnTo>
                  <a:pt x="4678019" y="267681"/>
                </a:lnTo>
                <a:lnTo>
                  <a:pt x="4583377" y="234397"/>
                </a:lnTo>
                <a:lnTo>
                  <a:pt x="4476561" y="202782"/>
                </a:lnTo>
                <a:lnTo>
                  <a:pt x="4358208" y="172964"/>
                </a:lnTo>
                <a:lnTo>
                  <a:pt x="4228957" y="145070"/>
                </a:lnTo>
                <a:lnTo>
                  <a:pt x="4089444" y="119228"/>
                </a:lnTo>
                <a:lnTo>
                  <a:pt x="3940308" y="95564"/>
                </a:lnTo>
                <a:lnTo>
                  <a:pt x="3782185" y="74207"/>
                </a:lnTo>
                <a:lnTo>
                  <a:pt x="3615714" y="55284"/>
                </a:lnTo>
                <a:lnTo>
                  <a:pt x="3441531" y="38923"/>
                </a:lnTo>
                <a:lnTo>
                  <a:pt x="3260274" y="25250"/>
                </a:lnTo>
                <a:lnTo>
                  <a:pt x="3072582" y="14394"/>
                </a:lnTo>
                <a:lnTo>
                  <a:pt x="2879090" y="6482"/>
                </a:lnTo>
                <a:lnTo>
                  <a:pt x="2680438" y="1641"/>
                </a:lnTo>
                <a:lnTo>
                  <a:pt x="2477262" y="0"/>
                </a:lnTo>
                <a:close/>
              </a:path>
            </a:pathLst>
          </a:custGeom>
          <a:solidFill>
            <a:srgbClr val="990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400" y="5562600"/>
            <a:ext cx="4954905" cy="990600"/>
          </a:xfrm>
          <a:custGeom>
            <a:avLst/>
            <a:gdLst/>
            <a:ahLst/>
            <a:cxnLst/>
            <a:rect l="l" t="t" r="r" b="b"/>
            <a:pathLst>
              <a:path w="4954905" h="990600">
                <a:moveTo>
                  <a:pt x="0" y="495300"/>
                </a:moveTo>
                <a:lnTo>
                  <a:pt x="8211" y="454677"/>
                </a:lnTo>
                <a:lnTo>
                  <a:pt x="32422" y="414960"/>
                </a:lnTo>
                <a:lnTo>
                  <a:pt x="71994" y="376274"/>
                </a:lnTo>
                <a:lnTo>
                  <a:pt x="126290" y="338747"/>
                </a:lnTo>
                <a:lnTo>
                  <a:pt x="194673" y="302507"/>
                </a:lnTo>
                <a:lnTo>
                  <a:pt x="276504" y="267681"/>
                </a:lnTo>
                <a:lnTo>
                  <a:pt x="371146" y="234397"/>
                </a:lnTo>
                <a:lnTo>
                  <a:pt x="477962" y="202782"/>
                </a:lnTo>
                <a:lnTo>
                  <a:pt x="596315" y="172964"/>
                </a:lnTo>
                <a:lnTo>
                  <a:pt x="725566" y="145070"/>
                </a:lnTo>
                <a:lnTo>
                  <a:pt x="865079" y="119228"/>
                </a:lnTo>
                <a:lnTo>
                  <a:pt x="1014215" y="95564"/>
                </a:lnTo>
                <a:lnTo>
                  <a:pt x="1172338" y="74207"/>
                </a:lnTo>
                <a:lnTo>
                  <a:pt x="1338809" y="55284"/>
                </a:lnTo>
                <a:lnTo>
                  <a:pt x="1512992" y="38923"/>
                </a:lnTo>
                <a:lnTo>
                  <a:pt x="1694249" y="25250"/>
                </a:lnTo>
                <a:lnTo>
                  <a:pt x="1881941" y="14394"/>
                </a:lnTo>
                <a:lnTo>
                  <a:pt x="2075433" y="6482"/>
                </a:lnTo>
                <a:lnTo>
                  <a:pt x="2274085" y="1641"/>
                </a:lnTo>
                <a:lnTo>
                  <a:pt x="2477262" y="0"/>
                </a:lnTo>
                <a:lnTo>
                  <a:pt x="2680438" y="1641"/>
                </a:lnTo>
                <a:lnTo>
                  <a:pt x="2879090" y="6482"/>
                </a:lnTo>
                <a:lnTo>
                  <a:pt x="3072582" y="14394"/>
                </a:lnTo>
                <a:lnTo>
                  <a:pt x="3260274" y="25250"/>
                </a:lnTo>
                <a:lnTo>
                  <a:pt x="3441531" y="38923"/>
                </a:lnTo>
                <a:lnTo>
                  <a:pt x="3615714" y="55284"/>
                </a:lnTo>
                <a:lnTo>
                  <a:pt x="3782185" y="74207"/>
                </a:lnTo>
                <a:lnTo>
                  <a:pt x="3940308" y="95564"/>
                </a:lnTo>
                <a:lnTo>
                  <a:pt x="4089444" y="119228"/>
                </a:lnTo>
                <a:lnTo>
                  <a:pt x="4228957" y="145070"/>
                </a:lnTo>
                <a:lnTo>
                  <a:pt x="4358208" y="172964"/>
                </a:lnTo>
                <a:lnTo>
                  <a:pt x="4476561" y="202782"/>
                </a:lnTo>
                <a:lnTo>
                  <a:pt x="4583377" y="234397"/>
                </a:lnTo>
                <a:lnTo>
                  <a:pt x="4678019" y="267681"/>
                </a:lnTo>
                <a:lnTo>
                  <a:pt x="4759850" y="302507"/>
                </a:lnTo>
                <a:lnTo>
                  <a:pt x="4828233" y="338747"/>
                </a:lnTo>
                <a:lnTo>
                  <a:pt x="4882529" y="376274"/>
                </a:lnTo>
                <a:lnTo>
                  <a:pt x="4922101" y="414960"/>
                </a:lnTo>
                <a:lnTo>
                  <a:pt x="4946312" y="454677"/>
                </a:lnTo>
                <a:lnTo>
                  <a:pt x="4954524" y="495300"/>
                </a:lnTo>
                <a:lnTo>
                  <a:pt x="4946312" y="535922"/>
                </a:lnTo>
                <a:lnTo>
                  <a:pt x="4922101" y="575639"/>
                </a:lnTo>
                <a:lnTo>
                  <a:pt x="4882529" y="614325"/>
                </a:lnTo>
                <a:lnTo>
                  <a:pt x="4828233" y="651852"/>
                </a:lnTo>
                <a:lnTo>
                  <a:pt x="4759850" y="688092"/>
                </a:lnTo>
                <a:lnTo>
                  <a:pt x="4678019" y="722918"/>
                </a:lnTo>
                <a:lnTo>
                  <a:pt x="4583377" y="756202"/>
                </a:lnTo>
                <a:lnTo>
                  <a:pt x="4476561" y="787817"/>
                </a:lnTo>
                <a:lnTo>
                  <a:pt x="4358208" y="817635"/>
                </a:lnTo>
                <a:lnTo>
                  <a:pt x="4228957" y="845529"/>
                </a:lnTo>
                <a:lnTo>
                  <a:pt x="4089444" y="871371"/>
                </a:lnTo>
                <a:lnTo>
                  <a:pt x="3940308" y="895035"/>
                </a:lnTo>
                <a:lnTo>
                  <a:pt x="3782185" y="916392"/>
                </a:lnTo>
                <a:lnTo>
                  <a:pt x="3615714" y="935315"/>
                </a:lnTo>
                <a:lnTo>
                  <a:pt x="3441531" y="951676"/>
                </a:lnTo>
                <a:lnTo>
                  <a:pt x="3260274" y="965349"/>
                </a:lnTo>
                <a:lnTo>
                  <a:pt x="3072582" y="976205"/>
                </a:lnTo>
                <a:lnTo>
                  <a:pt x="2879090" y="984117"/>
                </a:lnTo>
                <a:lnTo>
                  <a:pt x="2680438" y="988958"/>
                </a:lnTo>
                <a:lnTo>
                  <a:pt x="2477262" y="990600"/>
                </a:lnTo>
                <a:lnTo>
                  <a:pt x="2274085" y="988958"/>
                </a:lnTo>
                <a:lnTo>
                  <a:pt x="2075433" y="984117"/>
                </a:lnTo>
                <a:lnTo>
                  <a:pt x="1881941" y="976205"/>
                </a:lnTo>
                <a:lnTo>
                  <a:pt x="1694249" y="965349"/>
                </a:lnTo>
                <a:lnTo>
                  <a:pt x="1512992" y="951676"/>
                </a:lnTo>
                <a:lnTo>
                  <a:pt x="1338809" y="935315"/>
                </a:lnTo>
                <a:lnTo>
                  <a:pt x="1172338" y="916392"/>
                </a:lnTo>
                <a:lnTo>
                  <a:pt x="1014215" y="895035"/>
                </a:lnTo>
                <a:lnTo>
                  <a:pt x="865079" y="871371"/>
                </a:lnTo>
                <a:lnTo>
                  <a:pt x="725566" y="845529"/>
                </a:lnTo>
                <a:lnTo>
                  <a:pt x="596315" y="817635"/>
                </a:lnTo>
                <a:lnTo>
                  <a:pt x="477962" y="787817"/>
                </a:lnTo>
                <a:lnTo>
                  <a:pt x="371146" y="756202"/>
                </a:lnTo>
                <a:lnTo>
                  <a:pt x="276504" y="722918"/>
                </a:lnTo>
                <a:lnTo>
                  <a:pt x="194673" y="688092"/>
                </a:lnTo>
                <a:lnTo>
                  <a:pt x="126290" y="651852"/>
                </a:lnTo>
                <a:lnTo>
                  <a:pt x="71994" y="614325"/>
                </a:lnTo>
                <a:lnTo>
                  <a:pt x="32422" y="575639"/>
                </a:lnTo>
                <a:lnTo>
                  <a:pt x="8211" y="535922"/>
                </a:lnTo>
                <a:lnTo>
                  <a:pt x="0" y="495300"/>
                </a:lnTo>
                <a:close/>
              </a:path>
            </a:pathLst>
          </a:custGeom>
          <a:ln w="3175">
            <a:solidFill>
              <a:srgbClr val="990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5589" y="5934675"/>
            <a:ext cx="26771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ST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MOLO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EGU</a:t>
            </a:r>
            <a:r>
              <a:rPr sz="2000" b="1" spc="-140" dirty="0">
                <a:latin typeface="Arial"/>
                <a:cs typeface="Arial"/>
              </a:rPr>
              <a:t>A</a:t>
            </a:r>
            <a:r>
              <a:rPr sz="2000" b="1" spc="-4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1244" y="3607308"/>
            <a:ext cx="990600" cy="816610"/>
          </a:xfrm>
          <a:custGeom>
            <a:avLst/>
            <a:gdLst/>
            <a:ahLst/>
            <a:cxnLst/>
            <a:rect l="l" t="t" r="r" b="b"/>
            <a:pathLst>
              <a:path w="990600" h="816610">
                <a:moveTo>
                  <a:pt x="660400" y="0"/>
                </a:moveTo>
                <a:lnTo>
                  <a:pt x="660400" y="129540"/>
                </a:lnTo>
                <a:lnTo>
                  <a:pt x="602039" y="139935"/>
                </a:lnTo>
                <a:lnTo>
                  <a:pt x="545745" y="151875"/>
                </a:lnTo>
                <a:lnTo>
                  <a:pt x="491618" y="165295"/>
                </a:lnTo>
                <a:lnTo>
                  <a:pt x="439757" y="180130"/>
                </a:lnTo>
                <a:lnTo>
                  <a:pt x="390263" y="196316"/>
                </a:lnTo>
                <a:lnTo>
                  <a:pt x="343235" y="213787"/>
                </a:lnTo>
                <a:lnTo>
                  <a:pt x="298775" y="232478"/>
                </a:lnTo>
                <a:lnTo>
                  <a:pt x="256982" y="252325"/>
                </a:lnTo>
                <a:lnTo>
                  <a:pt x="217957" y="273263"/>
                </a:lnTo>
                <a:lnTo>
                  <a:pt x="181800" y="295227"/>
                </a:lnTo>
                <a:lnTo>
                  <a:pt x="148611" y="318152"/>
                </a:lnTo>
                <a:lnTo>
                  <a:pt x="118489" y="341973"/>
                </a:lnTo>
                <a:lnTo>
                  <a:pt x="67853" y="392044"/>
                </a:lnTo>
                <a:lnTo>
                  <a:pt x="30691" y="444922"/>
                </a:lnTo>
                <a:lnTo>
                  <a:pt x="7806" y="500088"/>
                </a:lnTo>
                <a:lnTo>
                  <a:pt x="0" y="557022"/>
                </a:lnTo>
                <a:lnTo>
                  <a:pt x="0" y="816102"/>
                </a:lnTo>
                <a:lnTo>
                  <a:pt x="1968" y="787446"/>
                </a:lnTo>
                <a:lnTo>
                  <a:pt x="7806" y="759168"/>
                </a:lnTo>
                <a:lnTo>
                  <a:pt x="30691" y="704002"/>
                </a:lnTo>
                <a:lnTo>
                  <a:pt x="67853" y="651124"/>
                </a:lnTo>
                <a:lnTo>
                  <a:pt x="118489" y="601053"/>
                </a:lnTo>
                <a:lnTo>
                  <a:pt x="148611" y="577232"/>
                </a:lnTo>
                <a:lnTo>
                  <a:pt x="181800" y="554307"/>
                </a:lnTo>
                <a:lnTo>
                  <a:pt x="217957" y="532343"/>
                </a:lnTo>
                <a:lnTo>
                  <a:pt x="256982" y="511405"/>
                </a:lnTo>
                <a:lnTo>
                  <a:pt x="298775" y="491558"/>
                </a:lnTo>
                <a:lnTo>
                  <a:pt x="343235" y="472867"/>
                </a:lnTo>
                <a:lnTo>
                  <a:pt x="390263" y="455396"/>
                </a:lnTo>
                <a:lnTo>
                  <a:pt x="439757" y="439210"/>
                </a:lnTo>
                <a:lnTo>
                  <a:pt x="491618" y="424375"/>
                </a:lnTo>
                <a:lnTo>
                  <a:pt x="545745" y="410955"/>
                </a:lnTo>
                <a:lnTo>
                  <a:pt x="602039" y="399015"/>
                </a:lnTo>
                <a:lnTo>
                  <a:pt x="660400" y="388620"/>
                </a:lnTo>
                <a:lnTo>
                  <a:pt x="810490" y="388620"/>
                </a:lnTo>
                <a:lnTo>
                  <a:pt x="990600" y="233172"/>
                </a:lnTo>
                <a:lnTo>
                  <a:pt x="660400" y="0"/>
                </a:lnTo>
                <a:close/>
              </a:path>
              <a:path w="990600" h="816610">
                <a:moveTo>
                  <a:pt x="810490" y="388620"/>
                </a:moveTo>
                <a:lnTo>
                  <a:pt x="660400" y="388620"/>
                </a:lnTo>
                <a:lnTo>
                  <a:pt x="660400" y="518160"/>
                </a:lnTo>
                <a:lnTo>
                  <a:pt x="810490" y="388620"/>
                </a:lnTo>
                <a:close/>
              </a:path>
            </a:pathLst>
          </a:custGeom>
          <a:solidFill>
            <a:srgbClr val="990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1446" y="4293870"/>
            <a:ext cx="990600" cy="582930"/>
          </a:xfrm>
          <a:custGeom>
            <a:avLst/>
            <a:gdLst/>
            <a:ahLst/>
            <a:cxnLst/>
            <a:rect l="l" t="t" r="r" b="b"/>
            <a:pathLst>
              <a:path w="990600" h="582929">
                <a:moveTo>
                  <a:pt x="41072" y="0"/>
                </a:moveTo>
                <a:lnTo>
                  <a:pt x="21003" y="36056"/>
                </a:lnTo>
                <a:lnTo>
                  <a:pt x="7582" y="72158"/>
                </a:lnTo>
                <a:lnTo>
                  <a:pt x="638" y="108159"/>
                </a:lnTo>
                <a:lnTo>
                  <a:pt x="0" y="143915"/>
                </a:lnTo>
                <a:lnTo>
                  <a:pt x="5494" y="179280"/>
                </a:lnTo>
                <a:lnTo>
                  <a:pt x="34199" y="248256"/>
                </a:lnTo>
                <a:lnTo>
                  <a:pt x="57066" y="281576"/>
                </a:lnTo>
                <a:lnTo>
                  <a:pt x="85381" y="313924"/>
                </a:lnTo>
                <a:lnTo>
                  <a:pt x="118971" y="345154"/>
                </a:lnTo>
                <a:lnTo>
                  <a:pt x="157666" y="375121"/>
                </a:lnTo>
                <a:lnTo>
                  <a:pt x="201293" y="403680"/>
                </a:lnTo>
                <a:lnTo>
                  <a:pt x="249683" y="430685"/>
                </a:lnTo>
                <a:lnTo>
                  <a:pt x="302661" y="455991"/>
                </a:lnTo>
                <a:lnTo>
                  <a:pt x="360059" y="479452"/>
                </a:lnTo>
                <a:lnTo>
                  <a:pt x="421702" y="500924"/>
                </a:lnTo>
                <a:lnTo>
                  <a:pt x="487422" y="520261"/>
                </a:lnTo>
                <a:lnTo>
                  <a:pt x="557044" y="537317"/>
                </a:lnTo>
                <a:lnTo>
                  <a:pt x="630399" y="551947"/>
                </a:lnTo>
                <a:lnTo>
                  <a:pt x="707314" y="564006"/>
                </a:lnTo>
                <a:lnTo>
                  <a:pt x="762858" y="570803"/>
                </a:lnTo>
                <a:lnTo>
                  <a:pt x="819066" y="576099"/>
                </a:lnTo>
                <a:lnTo>
                  <a:pt x="875811" y="579890"/>
                </a:lnTo>
                <a:lnTo>
                  <a:pt x="947301" y="582501"/>
                </a:lnTo>
                <a:lnTo>
                  <a:pt x="990397" y="582929"/>
                </a:lnTo>
                <a:lnTo>
                  <a:pt x="990397" y="323849"/>
                </a:lnTo>
                <a:lnTo>
                  <a:pt x="925110" y="322871"/>
                </a:lnTo>
                <a:lnTo>
                  <a:pt x="860758" y="319970"/>
                </a:lnTo>
                <a:lnTo>
                  <a:pt x="797498" y="315200"/>
                </a:lnTo>
                <a:lnTo>
                  <a:pt x="735488" y="308616"/>
                </a:lnTo>
                <a:lnTo>
                  <a:pt x="674884" y="300269"/>
                </a:lnTo>
                <a:lnTo>
                  <a:pt x="615842" y="290214"/>
                </a:lnTo>
                <a:lnTo>
                  <a:pt x="558519" y="278505"/>
                </a:lnTo>
                <a:lnTo>
                  <a:pt x="503073" y="265194"/>
                </a:lnTo>
                <a:lnTo>
                  <a:pt x="449659" y="250335"/>
                </a:lnTo>
                <a:lnTo>
                  <a:pt x="398434" y="233981"/>
                </a:lnTo>
                <a:lnTo>
                  <a:pt x="349556" y="216186"/>
                </a:lnTo>
                <a:lnTo>
                  <a:pt x="303180" y="197004"/>
                </a:lnTo>
                <a:lnTo>
                  <a:pt x="259464" y="176487"/>
                </a:lnTo>
                <a:lnTo>
                  <a:pt x="218563" y="154690"/>
                </a:lnTo>
                <a:lnTo>
                  <a:pt x="180635" y="131665"/>
                </a:lnTo>
                <a:lnTo>
                  <a:pt x="145837" y="107466"/>
                </a:lnTo>
                <a:lnTo>
                  <a:pt x="114325" y="82146"/>
                </a:lnTo>
                <a:lnTo>
                  <a:pt x="86256" y="55760"/>
                </a:lnTo>
                <a:lnTo>
                  <a:pt x="61786" y="28360"/>
                </a:lnTo>
                <a:lnTo>
                  <a:pt x="41072" y="0"/>
                </a:lnTo>
                <a:close/>
              </a:path>
            </a:pathLst>
          </a:custGeom>
          <a:solidFill>
            <a:srgbClr val="7A0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1244" y="3607308"/>
            <a:ext cx="990600" cy="1270000"/>
          </a:xfrm>
          <a:custGeom>
            <a:avLst/>
            <a:gdLst/>
            <a:ahLst/>
            <a:cxnLst/>
            <a:rect l="l" t="t" r="r" b="b"/>
            <a:pathLst>
              <a:path w="990600" h="1270000">
                <a:moveTo>
                  <a:pt x="0" y="816102"/>
                </a:moveTo>
                <a:lnTo>
                  <a:pt x="7806" y="759168"/>
                </a:lnTo>
                <a:lnTo>
                  <a:pt x="30691" y="704002"/>
                </a:lnTo>
                <a:lnTo>
                  <a:pt x="67853" y="651124"/>
                </a:lnTo>
                <a:lnTo>
                  <a:pt x="118489" y="601053"/>
                </a:lnTo>
                <a:lnTo>
                  <a:pt x="148611" y="577232"/>
                </a:lnTo>
                <a:lnTo>
                  <a:pt x="181800" y="554307"/>
                </a:lnTo>
                <a:lnTo>
                  <a:pt x="217957" y="532343"/>
                </a:lnTo>
                <a:lnTo>
                  <a:pt x="256982" y="511405"/>
                </a:lnTo>
                <a:lnTo>
                  <a:pt x="298775" y="491558"/>
                </a:lnTo>
                <a:lnTo>
                  <a:pt x="343235" y="472867"/>
                </a:lnTo>
                <a:lnTo>
                  <a:pt x="390263" y="455396"/>
                </a:lnTo>
                <a:lnTo>
                  <a:pt x="439757" y="439210"/>
                </a:lnTo>
                <a:lnTo>
                  <a:pt x="491618" y="424375"/>
                </a:lnTo>
                <a:lnTo>
                  <a:pt x="545745" y="410955"/>
                </a:lnTo>
                <a:lnTo>
                  <a:pt x="602039" y="399015"/>
                </a:lnTo>
                <a:lnTo>
                  <a:pt x="660400" y="388620"/>
                </a:lnTo>
                <a:lnTo>
                  <a:pt x="660400" y="518160"/>
                </a:lnTo>
                <a:lnTo>
                  <a:pt x="990600" y="233172"/>
                </a:lnTo>
                <a:lnTo>
                  <a:pt x="660400" y="0"/>
                </a:lnTo>
                <a:lnTo>
                  <a:pt x="660400" y="129540"/>
                </a:lnTo>
                <a:lnTo>
                  <a:pt x="602039" y="139935"/>
                </a:lnTo>
                <a:lnTo>
                  <a:pt x="545745" y="151875"/>
                </a:lnTo>
                <a:lnTo>
                  <a:pt x="491618" y="165295"/>
                </a:lnTo>
                <a:lnTo>
                  <a:pt x="439757" y="180130"/>
                </a:lnTo>
                <a:lnTo>
                  <a:pt x="390263" y="196316"/>
                </a:lnTo>
                <a:lnTo>
                  <a:pt x="343235" y="213787"/>
                </a:lnTo>
                <a:lnTo>
                  <a:pt x="298775" y="232478"/>
                </a:lnTo>
                <a:lnTo>
                  <a:pt x="256982" y="252325"/>
                </a:lnTo>
                <a:lnTo>
                  <a:pt x="217957" y="273263"/>
                </a:lnTo>
                <a:lnTo>
                  <a:pt x="181800" y="295227"/>
                </a:lnTo>
                <a:lnTo>
                  <a:pt x="148611" y="318152"/>
                </a:lnTo>
                <a:lnTo>
                  <a:pt x="118489" y="341973"/>
                </a:lnTo>
                <a:lnTo>
                  <a:pt x="67853" y="392044"/>
                </a:lnTo>
                <a:lnTo>
                  <a:pt x="30691" y="444922"/>
                </a:lnTo>
                <a:lnTo>
                  <a:pt x="7806" y="500088"/>
                </a:lnTo>
                <a:lnTo>
                  <a:pt x="0" y="557022"/>
                </a:lnTo>
                <a:lnTo>
                  <a:pt x="0" y="816102"/>
                </a:lnTo>
                <a:lnTo>
                  <a:pt x="12964" y="889654"/>
                </a:lnTo>
                <a:lnTo>
                  <a:pt x="28788" y="925071"/>
                </a:lnTo>
                <a:lnTo>
                  <a:pt x="50499" y="959425"/>
                </a:lnTo>
                <a:lnTo>
                  <a:pt x="77843" y="992600"/>
                </a:lnTo>
                <a:lnTo>
                  <a:pt x="110564" y="1024480"/>
                </a:lnTo>
                <a:lnTo>
                  <a:pt x="148409" y="1054947"/>
                </a:lnTo>
                <a:lnTo>
                  <a:pt x="191121" y="1083887"/>
                </a:lnTo>
                <a:lnTo>
                  <a:pt x="238447" y="1111181"/>
                </a:lnTo>
                <a:lnTo>
                  <a:pt x="290131" y="1136713"/>
                </a:lnTo>
                <a:lnTo>
                  <a:pt x="345918" y="1160367"/>
                </a:lnTo>
                <a:lnTo>
                  <a:pt x="405554" y="1182026"/>
                </a:lnTo>
                <a:lnTo>
                  <a:pt x="468784" y="1201574"/>
                </a:lnTo>
                <a:lnTo>
                  <a:pt x="535352" y="1218893"/>
                </a:lnTo>
                <a:lnTo>
                  <a:pt x="605004" y="1233868"/>
                </a:lnTo>
                <a:lnTo>
                  <a:pt x="677485" y="1246382"/>
                </a:lnTo>
                <a:lnTo>
                  <a:pt x="752539" y="1256317"/>
                </a:lnTo>
                <a:lnTo>
                  <a:pt x="829914" y="1263559"/>
                </a:lnTo>
                <a:lnTo>
                  <a:pt x="909352" y="1267989"/>
                </a:lnTo>
                <a:lnTo>
                  <a:pt x="990600" y="1269492"/>
                </a:lnTo>
                <a:lnTo>
                  <a:pt x="990600" y="1010412"/>
                </a:lnTo>
                <a:lnTo>
                  <a:pt x="925312" y="1009433"/>
                </a:lnTo>
                <a:lnTo>
                  <a:pt x="860960" y="1006532"/>
                </a:lnTo>
                <a:lnTo>
                  <a:pt x="797700" y="1001762"/>
                </a:lnTo>
                <a:lnTo>
                  <a:pt x="735690" y="995178"/>
                </a:lnTo>
                <a:lnTo>
                  <a:pt x="675086" y="986831"/>
                </a:lnTo>
                <a:lnTo>
                  <a:pt x="616044" y="976776"/>
                </a:lnTo>
                <a:lnTo>
                  <a:pt x="558722" y="965067"/>
                </a:lnTo>
                <a:lnTo>
                  <a:pt x="503275" y="951756"/>
                </a:lnTo>
                <a:lnTo>
                  <a:pt x="449861" y="936897"/>
                </a:lnTo>
                <a:lnTo>
                  <a:pt x="398637" y="920543"/>
                </a:lnTo>
                <a:lnTo>
                  <a:pt x="349758" y="902748"/>
                </a:lnTo>
                <a:lnTo>
                  <a:pt x="303382" y="883566"/>
                </a:lnTo>
                <a:lnTo>
                  <a:pt x="259666" y="863049"/>
                </a:lnTo>
                <a:lnTo>
                  <a:pt x="218765" y="841252"/>
                </a:lnTo>
                <a:lnTo>
                  <a:pt x="180838" y="818227"/>
                </a:lnTo>
                <a:lnTo>
                  <a:pt x="146039" y="794028"/>
                </a:lnTo>
                <a:lnTo>
                  <a:pt x="114527" y="768708"/>
                </a:lnTo>
                <a:lnTo>
                  <a:pt x="86458" y="742322"/>
                </a:lnTo>
                <a:lnTo>
                  <a:pt x="61988" y="714922"/>
                </a:lnTo>
                <a:lnTo>
                  <a:pt x="41275" y="68656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8844" y="1860804"/>
            <a:ext cx="1143000" cy="1008380"/>
          </a:xfrm>
          <a:custGeom>
            <a:avLst/>
            <a:gdLst/>
            <a:ahLst/>
            <a:cxnLst/>
            <a:rect l="l" t="t" r="r" b="b"/>
            <a:pathLst>
              <a:path w="1143000" h="1008380">
                <a:moveTo>
                  <a:pt x="762000" y="0"/>
                </a:moveTo>
                <a:lnTo>
                  <a:pt x="762000" y="160020"/>
                </a:lnTo>
                <a:lnTo>
                  <a:pt x="694650" y="172868"/>
                </a:lnTo>
                <a:lnTo>
                  <a:pt x="629687" y="187623"/>
                </a:lnTo>
                <a:lnTo>
                  <a:pt x="567226" y="204205"/>
                </a:lnTo>
                <a:lnTo>
                  <a:pt x="507382" y="222534"/>
                </a:lnTo>
                <a:lnTo>
                  <a:pt x="450270" y="242530"/>
                </a:lnTo>
                <a:lnTo>
                  <a:pt x="396006" y="264113"/>
                </a:lnTo>
                <a:lnTo>
                  <a:pt x="344706" y="287202"/>
                </a:lnTo>
                <a:lnTo>
                  <a:pt x="296485" y="311718"/>
                </a:lnTo>
                <a:lnTo>
                  <a:pt x="251457" y="337582"/>
                </a:lnTo>
                <a:lnTo>
                  <a:pt x="209740" y="364712"/>
                </a:lnTo>
                <a:lnTo>
                  <a:pt x="171448" y="393029"/>
                </a:lnTo>
                <a:lnTo>
                  <a:pt x="136696" y="422452"/>
                </a:lnTo>
                <a:lnTo>
                  <a:pt x="105601" y="452903"/>
                </a:lnTo>
                <a:lnTo>
                  <a:pt x="78277" y="484300"/>
                </a:lnTo>
                <a:lnTo>
                  <a:pt x="54840" y="516564"/>
                </a:lnTo>
                <a:lnTo>
                  <a:pt x="35405" y="549615"/>
                </a:lnTo>
                <a:lnTo>
                  <a:pt x="9005" y="617757"/>
                </a:lnTo>
                <a:lnTo>
                  <a:pt x="0" y="688086"/>
                </a:lnTo>
                <a:lnTo>
                  <a:pt x="0" y="1008126"/>
                </a:lnTo>
                <a:lnTo>
                  <a:pt x="2270" y="972728"/>
                </a:lnTo>
                <a:lnTo>
                  <a:pt x="9005" y="937797"/>
                </a:lnTo>
                <a:lnTo>
                  <a:pt x="35405" y="869655"/>
                </a:lnTo>
                <a:lnTo>
                  <a:pt x="54840" y="836604"/>
                </a:lnTo>
                <a:lnTo>
                  <a:pt x="78277" y="804340"/>
                </a:lnTo>
                <a:lnTo>
                  <a:pt x="105601" y="772943"/>
                </a:lnTo>
                <a:lnTo>
                  <a:pt x="136696" y="742492"/>
                </a:lnTo>
                <a:lnTo>
                  <a:pt x="171448" y="713069"/>
                </a:lnTo>
                <a:lnTo>
                  <a:pt x="209740" y="684752"/>
                </a:lnTo>
                <a:lnTo>
                  <a:pt x="251457" y="657622"/>
                </a:lnTo>
                <a:lnTo>
                  <a:pt x="296485" y="631758"/>
                </a:lnTo>
                <a:lnTo>
                  <a:pt x="344706" y="607242"/>
                </a:lnTo>
                <a:lnTo>
                  <a:pt x="396006" y="584153"/>
                </a:lnTo>
                <a:lnTo>
                  <a:pt x="450270" y="562570"/>
                </a:lnTo>
                <a:lnTo>
                  <a:pt x="507382" y="542574"/>
                </a:lnTo>
                <a:lnTo>
                  <a:pt x="567226" y="524245"/>
                </a:lnTo>
                <a:lnTo>
                  <a:pt x="629687" y="507663"/>
                </a:lnTo>
                <a:lnTo>
                  <a:pt x="694650" y="492908"/>
                </a:lnTo>
                <a:lnTo>
                  <a:pt x="762000" y="480060"/>
                </a:lnTo>
                <a:lnTo>
                  <a:pt x="935181" y="480060"/>
                </a:lnTo>
                <a:lnTo>
                  <a:pt x="1143000" y="288036"/>
                </a:lnTo>
                <a:lnTo>
                  <a:pt x="762000" y="0"/>
                </a:lnTo>
                <a:close/>
              </a:path>
              <a:path w="1143000" h="1008380">
                <a:moveTo>
                  <a:pt x="935181" y="480060"/>
                </a:moveTo>
                <a:lnTo>
                  <a:pt x="762000" y="480060"/>
                </a:lnTo>
                <a:lnTo>
                  <a:pt x="762000" y="640080"/>
                </a:lnTo>
                <a:lnTo>
                  <a:pt x="935181" y="480060"/>
                </a:lnTo>
                <a:close/>
              </a:path>
            </a:pathLst>
          </a:custGeom>
          <a:solidFill>
            <a:srgbClr val="990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9097" y="2708910"/>
            <a:ext cx="1143000" cy="720090"/>
          </a:xfrm>
          <a:custGeom>
            <a:avLst/>
            <a:gdLst/>
            <a:ahLst/>
            <a:cxnLst/>
            <a:rect l="l" t="t" r="r" b="b"/>
            <a:pathLst>
              <a:path w="1143000" h="720089">
                <a:moveTo>
                  <a:pt x="47372" y="0"/>
                </a:moveTo>
                <a:lnTo>
                  <a:pt x="24221" y="44549"/>
                </a:lnTo>
                <a:lnTo>
                  <a:pt x="8741" y="89151"/>
                </a:lnTo>
                <a:lnTo>
                  <a:pt x="733" y="133627"/>
                </a:lnTo>
                <a:lnTo>
                  <a:pt x="0" y="177797"/>
                </a:lnTo>
                <a:lnTo>
                  <a:pt x="6343" y="221484"/>
                </a:lnTo>
                <a:lnTo>
                  <a:pt x="19565" y="264506"/>
                </a:lnTo>
                <a:lnTo>
                  <a:pt x="39468" y="306685"/>
                </a:lnTo>
                <a:lnTo>
                  <a:pt x="65855" y="347841"/>
                </a:lnTo>
                <a:lnTo>
                  <a:pt x="98527" y="387796"/>
                </a:lnTo>
                <a:lnTo>
                  <a:pt x="137288" y="426370"/>
                </a:lnTo>
                <a:lnTo>
                  <a:pt x="181938" y="463384"/>
                </a:lnTo>
                <a:lnTo>
                  <a:pt x="232281" y="498658"/>
                </a:lnTo>
                <a:lnTo>
                  <a:pt x="288120" y="532014"/>
                </a:lnTo>
                <a:lnTo>
                  <a:pt x="349255" y="563272"/>
                </a:lnTo>
                <a:lnTo>
                  <a:pt x="415489" y="592252"/>
                </a:lnTo>
                <a:lnTo>
                  <a:pt x="486625" y="618776"/>
                </a:lnTo>
                <a:lnTo>
                  <a:pt x="562465" y="642664"/>
                </a:lnTo>
                <a:lnTo>
                  <a:pt x="642811" y="663737"/>
                </a:lnTo>
                <a:lnTo>
                  <a:pt x="727465" y="681816"/>
                </a:lnTo>
                <a:lnTo>
                  <a:pt x="816230" y="696722"/>
                </a:lnTo>
                <a:lnTo>
                  <a:pt x="880241" y="705101"/>
                </a:lnTo>
                <a:lnTo>
                  <a:pt x="945062" y="711640"/>
                </a:lnTo>
                <a:lnTo>
                  <a:pt x="1010530" y="716326"/>
                </a:lnTo>
                <a:lnTo>
                  <a:pt x="1076480" y="719147"/>
                </a:lnTo>
                <a:lnTo>
                  <a:pt x="1142747" y="720089"/>
                </a:lnTo>
                <a:lnTo>
                  <a:pt x="1142747" y="400050"/>
                </a:lnTo>
                <a:lnTo>
                  <a:pt x="1067407" y="398840"/>
                </a:lnTo>
                <a:lnTo>
                  <a:pt x="993148" y="395257"/>
                </a:lnTo>
                <a:lnTo>
                  <a:pt x="920150" y="389365"/>
                </a:lnTo>
                <a:lnTo>
                  <a:pt x="848593" y="381231"/>
                </a:lnTo>
                <a:lnTo>
                  <a:pt x="778659" y="370921"/>
                </a:lnTo>
                <a:lnTo>
                  <a:pt x="710529" y="358500"/>
                </a:lnTo>
                <a:lnTo>
                  <a:pt x="644383" y="344035"/>
                </a:lnTo>
                <a:lnTo>
                  <a:pt x="580403" y="327592"/>
                </a:lnTo>
                <a:lnTo>
                  <a:pt x="518768" y="309237"/>
                </a:lnTo>
                <a:lnTo>
                  <a:pt x="459661" y="289036"/>
                </a:lnTo>
                <a:lnTo>
                  <a:pt x="403262" y="267054"/>
                </a:lnTo>
                <a:lnTo>
                  <a:pt x="349751" y="243358"/>
                </a:lnTo>
                <a:lnTo>
                  <a:pt x="299311" y="218014"/>
                </a:lnTo>
                <a:lnTo>
                  <a:pt x="252121" y="191087"/>
                </a:lnTo>
                <a:lnTo>
                  <a:pt x="208362" y="162645"/>
                </a:lnTo>
                <a:lnTo>
                  <a:pt x="168216" y="132752"/>
                </a:lnTo>
                <a:lnTo>
                  <a:pt x="131863" y="101475"/>
                </a:lnTo>
                <a:lnTo>
                  <a:pt x="99484" y="68880"/>
                </a:lnTo>
                <a:lnTo>
                  <a:pt x="71260" y="35033"/>
                </a:lnTo>
                <a:lnTo>
                  <a:pt x="47372" y="0"/>
                </a:lnTo>
                <a:close/>
              </a:path>
            </a:pathLst>
          </a:custGeom>
          <a:solidFill>
            <a:srgbClr val="7A0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8844" y="1860804"/>
            <a:ext cx="1143000" cy="1568450"/>
          </a:xfrm>
          <a:custGeom>
            <a:avLst/>
            <a:gdLst/>
            <a:ahLst/>
            <a:cxnLst/>
            <a:rect l="l" t="t" r="r" b="b"/>
            <a:pathLst>
              <a:path w="1143000" h="1568450">
                <a:moveTo>
                  <a:pt x="0" y="1008126"/>
                </a:moveTo>
                <a:lnTo>
                  <a:pt x="9005" y="937797"/>
                </a:lnTo>
                <a:lnTo>
                  <a:pt x="35405" y="869655"/>
                </a:lnTo>
                <a:lnTo>
                  <a:pt x="54840" y="836604"/>
                </a:lnTo>
                <a:lnTo>
                  <a:pt x="78277" y="804340"/>
                </a:lnTo>
                <a:lnTo>
                  <a:pt x="105601" y="772943"/>
                </a:lnTo>
                <a:lnTo>
                  <a:pt x="136696" y="742492"/>
                </a:lnTo>
                <a:lnTo>
                  <a:pt x="171448" y="713069"/>
                </a:lnTo>
                <a:lnTo>
                  <a:pt x="209740" y="684752"/>
                </a:lnTo>
                <a:lnTo>
                  <a:pt x="251457" y="657622"/>
                </a:lnTo>
                <a:lnTo>
                  <a:pt x="296485" y="631758"/>
                </a:lnTo>
                <a:lnTo>
                  <a:pt x="344706" y="607242"/>
                </a:lnTo>
                <a:lnTo>
                  <a:pt x="396006" y="584153"/>
                </a:lnTo>
                <a:lnTo>
                  <a:pt x="450270" y="562570"/>
                </a:lnTo>
                <a:lnTo>
                  <a:pt x="507382" y="542574"/>
                </a:lnTo>
                <a:lnTo>
                  <a:pt x="567226" y="524245"/>
                </a:lnTo>
                <a:lnTo>
                  <a:pt x="629687" y="507663"/>
                </a:lnTo>
                <a:lnTo>
                  <a:pt x="694650" y="492908"/>
                </a:lnTo>
                <a:lnTo>
                  <a:pt x="762000" y="480060"/>
                </a:lnTo>
                <a:lnTo>
                  <a:pt x="762000" y="640080"/>
                </a:lnTo>
                <a:lnTo>
                  <a:pt x="1143000" y="288036"/>
                </a:lnTo>
                <a:lnTo>
                  <a:pt x="762000" y="0"/>
                </a:lnTo>
                <a:lnTo>
                  <a:pt x="762000" y="160020"/>
                </a:lnTo>
                <a:lnTo>
                  <a:pt x="694650" y="172868"/>
                </a:lnTo>
                <a:lnTo>
                  <a:pt x="629687" y="187623"/>
                </a:lnTo>
                <a:lnTo>
                  <a:pt x="567226" y="204205"/>
                </a:lnTo>
                <a:lnTo>
                  <a:pt x="507382" y="222534"/>
                </a:lnTo>
                <a:lnTo>
                  <a:pt x="450270" y="242530"/>
                </a:lnTo>
                <a:lnTo>
                  <a:pt x="396006" y="264113"/>
                </a:lnTo>
                <a:lnTo>
                  <a:pt x="344706" y="287202"/>
                </a:lnTo>
                <a:lnTo>
                  <a:pt x="296485" y="311718"/>
                </a:lnTo>
                <a:lnTo>
                  <a:pt x="251457" y="337582"/>
                </a:lnTo>
                <a:lnTo>
                  <a:pt x="209740" y="364712"/>
                </a:lnTo>
                <a:lnTo>
                  <a:pt x="171448" y="393029"/>
                </a:lnTo>
                <a:lnTo>
                  <a:pt x="136696" y="422452"/>
                </a:lnTo>
                <a:lnTo>
                  <a:pt x="105601" y="452903"/>
                </a:lnTo>
                <a:lnTo>
                  <a:pt x="78277" y="484300"/>
                </a:lnTo>
                <a:lnTo>
                  <a:pt x="54840" y="516564"/>
                </a:lnTo>
                <a:lnTo>
                  <a:pt x="35405" y="549615"/>
                </a:lnTo>
                <a:lnTo>
                  <a:pt x="9005" y="617757"/>
                </a:lnTo>
                <a:lnTo>
                  <a:pt x="0" y="688086"/>
                </a:lnTo>
                <a:lnTo>
                  <a:pt x="0" y="1008126"/>
                </a:lnTo>
                <a:lnTo>
                  <a:pt x="3788" y="1054067"/>
                </a:lnTo>
                <a:lnTo>
                  <a:pt x="14958" y="1098985"/>
                </a:lnTo>
                <a:lnTo>
                  <a:pt x="33215" y="1142734"/>
                </a:lnTo>
                <a:lnTo>
                  <a:pt x="58265" y="1185172"/>
                </a:lnTo>
                <a:lnTo>
                  <a:pt x="89814" y="1226153"/>
                </a:lnTo>
                <a:lnTo>
                  <a:pt x="127569" y="1265534"/>
                </a:lnTo>
                <a:lnTo>
                  <a:pt x="171234" y="1303170"/>
                </a:lnTo>
                <a:lnTo>
                  <a:pt x="220516" y="1338919"/>
                </a:lnTo>
                <a:lnTo>
                  <a:pt x="275121" y="1372635"/>
                </a:lnTo>
                <a:lnTo>
                  <a:pt x="334756" y="1404175"/>
                </a:lnTo>
                <a:lnTo>
                  <a:pt x="399125" y="1433395"/>
                </a:lnTo>
                <a:lnTo>
                  <a:pt x="467935" y="1460150"/>
                </a:lnTo>
                <a:lnTo>
                  <a:pt x="540891" y="1484297"/>
                </a:lnTo>
                <a:lnTo>
                  <a:pt x="617701" y="1505692"/>
                </a:lnTo>
                <a:lnTo>
                  <a:pt x="698069" y="1524190"/>
                </a:lnTo>
                <a:lnTo>
                  <a:pt x="781702" y="1539648"/>
                </a:lnTo>
                <a:lnTo>
                  <a:pt x="868305" y="1551921"/>
                </a:lnTo>
                <a:lnTo>
                  <a:pt x="957585" y="1560867"/>
                </a:lnTo>
                <a:lnTo>
                  <a:pt x="1049248" y="1566339"/>
                </a:lnTo>
                <a:lnTo>
                  <a:pt x="1143000" y="1568196"/>
                </a:lnTo>
                <a:lnTo>
                  <a:pt x="1143000" y="1248156"/>
                </a:lnTo>
                <a:lnTo>
                  <a:pt x="1067660" y="1246946"/>
                </a:lnTo>
                <a:lnTo>
                  <a:pt x="993401" y="1243363"/>
                </a:lnTo>
                <a:lnTo>
                  <a:pt x="920403" y="1237471"/>
                </a:lnTo>
                <a:lnTo>
                  <a:pt x="848846" y="1229337"/>
                </a:lnTo>
                <a:lnTo>
                  <a:pt x="778912" y="1219027"/>
                </a:lnTo>
                <a:lnTo>
                  <a:pt x="710782" y="1206606"/>
                </a:lnTo>
                <a:lnTo>
                  <a:pt x="644636" y="1192141"/>
                </a:lnTo>
                <a:lnTo>
                  <a:pt x="580656" y="1175698"/>
                </a:lnTo>
                <a:lnTo>
                  <a:pt x="519021" y="1157343"/>
                </a:lnTo>
                <a:lnTo>
                  <a:pt x="459914" y="1137142"/>
                </a:lnTo>
                <a:lnTo>
                  <a:pt x="403515" y="1115160"/>
                </a:lnTo>
                <a:lnTo>
                  <a:pt x="350004" y="1091464"/>
                </a:lnTo>
                <a:lnTo>
                  <a:pt x="299564" y="1066120"/>
                </a:lnTo>
                <a:lnTo>
                  <a:pt x="252374" y="1039193"/>
                </a:lnTo>
                <a:lnTo>
                  <a:pt x="208615" y="1010751"/>
                </a:lnTo>
                <a:lnTo>
                  <a:pt x="168469" y="980858"/>
                </a:lnTo>
                <a:lnTo>
                  <a:pt x="132115" y="949581"/>
                </a:lnTo>
                <a:lnTo>
                  <a:pt x="99737" y="916986"/>
                </a:lnTo>
                <a:lnTo>
                  <a:pt x="71513" y="883139"/>
                </a:lnTo>
                <a:lnTo>
                  <a:pt x="47625" y="84810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1244" y="483108"/>
            <a:ext cx="990600" cy="816610"/>
          </a:xfrm>
          <a:custGeom>
            <a:avLst/>
            <a:gdLst/>
            <a:ahLst/>
            <a:cxnLst/>
            <a:rect l="l" t="t" r="r" b="b"/>
            <a:pathLst>
              <a:path w="990600" h="816610">
                <a:moveTo>
                  <a:pt x="660400" y="0"/>
                </a:moveTo>
                <a:lnTo>
                  <a:pt x="660400" y="129539"/>
                </a:lnTo>
                <a:lnTo>
                  <a:pt x="602039" y="139935"/>
                </a:lnTo>
                <a:lnTo>
                  <a:pt x="545745" y="151875"/>
                </a:lnTo>
                <a:lnTo>
                  <a:pt x="491618" y="165295"/>
                </a:lnTo>
                <a:lnTo>
                  <a:pt x="439757" y="180130"/>
                </a:lnTo>
                <a:lnTo>
                  <a:pt x="390263" y="196316"/>
                </a:lnTo>
                <a:lnTo>
                  <a:pt x="343235" y="213787"/>
                </a:lnTo>
                <a:lnTo>
                  <a:pt x="298775" y="232478"/>
                </a:lnTo>
                <a:lnTo>
                  <a:pt x="256982" y="252325"/>
                </a:lnTo>
                <a:lnTo>
                  <a:pt x="217957" y="273263"/>
                </a:lnTo>
                <a:lnTo>
                  <a:pt x="181800" y="295227"/>
                </a:lnTo>
                <a:lnTo>
                  <a:pt x="148611" y="318152"/>
                </a:lnTo>
                <a:lnTo>
                  <a:pt x="118489" y="341973"/>
                </a:lnTo>
                <a:lnTo>
                  <a:pt x="67853" y="392044"/>
                </a:lnTo>
                <a:lnTo>
                  <a:pt x="30691" y="444922"/>
                </a:lnTo>
                <a:lnTo>
                  <a:pt x="7806" y="500088"/>
                </a:lnTo>
                <a:lnTo>
                  <a:pt x="0" y="557021"/>
                </a:lnTo>
                <a:lnTo>
                  <a:pt x="0" y="816101"/>
                </a:lnTo>
                <a:lnTo>
                  <a:pt x="1968" y="787446"/>
                </a:lnTo>
                <a:lnTo>
                  <a:pt x="7806" y="759168"/>
                </a:lnTo>
                <a:lnTo>
                  <a:pt x="30691" y="704002"/>
                </a:lnTo>
                <a:lnTo>
                  <a:pt x="67853" y="651124"/>
                </a:lnTo>
                <a:lnTo>
                  <a:pt x="118489" y="601053"/>
                </a:lnTo>
                <a:lnTo>
                  <a:pt x="148611" y="577232"/>
                </a:lnTo>
                <a:lnTo>
                  <a:pt x="181800" y="554307"/>
                </a:lnTo>
                <a:lnTo>
                  <a:pt x="217957" y="532343"/>
                </a:lnTo>
                <a:lnTo>
                  <a:pt x="256982" y="511405"/>
                </a:lnTo>
                <a:lnTo>
                  <a:pt x="298775" y="491558"/>
                </a:lnTo>
                <a:lnTo>
                  <a:pt x="343235" y="472867"/>
                </a:lnTo>
                <a:lnTo>
                  <a:pt x="390263" y="455396"/>
                </a:lnTo>
                <a:lnTo>
                  <a:pt x="439757" y="439210"/>
                </a:lnTo>
                <a:lnTo>
                  <a:pt x="491618" y="424375"/>
                </a:lnTo>
                <a:lnTo>
                  <a:pt x="545745" y="410955"/>
                </a:lnTo>
                <a:lnTo>
                  <a:pt x="602039" y="399015"/>
                </a:lnTo>
                <a:lnTo>
                  <a:pt x="660400" y="388619"/>
                </a:lnTo>
                <a:lnTo>
                  <a:pt x="810490" y="388619"/>
                </a:lnTo>
                <a:lnTo>
                  <a:pt x="990600" y="233171"/>
                </a:lnTo>
                <a:lnTo>
                  <a:pt x="660400" y="0"/>
                </a:lnTo>
                <a:close/>
              </a:path>
              <a:path w="990600" h="816610">
                <a:moveTo>
                  <a:pt x="810490" y="388619"/>
                </a:moveTo>
                <a:lnTo>
                  <a:pt x="660400" y="388619"/>
                </a:lnTo>
                <a:lnTo>
                  <a:pt x="660400" y="518159"/>
                </a:lnTo>
                <a:lnTo>
                  <a:pt x="810490" y="388619"/>
                </a:lnTo>
                <a:close/>
              </a:path>
            </a:pathLst>
          </a:custGeom>
          <a:solidFill>
            <a:srgbClr val="990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1446" y="1169669"/>
            <a:ext cx="990600" cy="582930"/>
          </a:xfrm>
          <a:custGeom>
            <a:avLst/>
            <a:gdLst/>
            <a:ahLst/>
            <a:cxnLst/>
            <a:rect l="l" t="t" r="r" b="b"/>
            <a:pathLst>
              <a:path w="990600" h="582930">
                <a:moveTo>
                  <a:pt x="41072" y="0"/>
                </a:moveTo>
                <a:lnTo>
                  <a:pt x="21003" y="36056"/>
                </a:lnTo>
                <a:lnTo>
                  <a:pt x="7582" y="72158"/>
                </a:lnTo>
                <a:lnTo>
                  <a:pt x="638" y="108159"/>
                </a:lnTo>
                <a:lnTo>
                  <a:pt x="0" y="143915"/>
                </a:lnTo>
                <a:lnTo>
                  <a:pt x="5494" y="179280"/>
                </a:lnTo>
                <a:lnTo>
                  <a:pt x="34199" y="248256"/>
                </a:lnTo>
                <a:lnTo>
                  <a:pt x="57066" y="281576"/>
                </a:lnTo>
                <a:lnTo>
                  <a:pt x="85381" y="313924"/>
                </a:lnTo>
                <a:lnTo>
                  <a:pt x="118971" y="345154"/>
                </a:lnTo>
                <a:lnTo>
                  <a:pt x="157666" y="375121"/>
                </a:lnTo>
                <a:lnTo>
                  <a:pt x="201293" y="403680"/>
                </a:lnTo>
                <a:lnTo>
                  <a:pt x="249683" y="430685"/>
                </a:lnTo>
                <a:lnTo>
                  <a:pt x="302661" y="455991"/>
                </a:lnTo>
                <a:lnTo>
                  <a:pt x="360059" y="479452"/>
                </a:lnTo>
                <a:lnTo>
                  <a:pt x="421702" y="500924"/>
                </a:lnTo>
                <a:lnTo>
                  <a:pt x="487422" y="520261"/>
                </a:lnTo>
                <a:lnTo>
                  <a:pt x="557044" y="537317"/>
                </a:lnTo>
                <a:lnTo>
                  <a:pt x="630399" y="551947"/>
                </a:lnTo>
                <a:lnTo>
                  <a:pt x="707314" y="564006"/>
                </a:lnTo>
                <a:lnTo>
                  <a:pt x="762858" y="570803"/>
                </a:lnTo>
                <a:lnTo>
                  <a:pt x="819066" y="576099"/>
                </a:lnTo>
                <a:lnTo>
                  <a:pt x="875811" y="579890"/>
                </a:lnTo>
                <a:lnTo>
                  <a:pt x="947301" y="582501"/>
                </a:lnTo>
                <a:lnTo>
                  <a:pt x="990397" y="582929"/>
                </a:lnTo>
                <a:lnTo>
                  <a:pt x="990397" y="323850"/>
                </a:lnTo>
                <a:lnTo>
                  <a:pt x="925110" y="322871"/>
                </a:lnTo>
                <a:lnTo>
                  <a:pt x="860758" y="319970"/>
                </a:lnTo>
                <a:lnTo>
                  <a:pt x="797498" y="315200"/>
                </a:lnTo>
                <a:lnTo>
                  <a:pt x="735488" y="308616"/>
                </a:lnTo>
                <a:lnTo>
                  <a:pt x="674884" y="300269"/>
                </a:lnTo>
                <a:lnTo>
                  <a:pt x="615842" y="290214"/>
                </a:lnTo>
                <a:lnTo>
                  <a:pt x="558519" y="278505"/>
                </a:lnTo>
                <a:lnTo>
                  <a:pt x="503073" y="265194"/>
                </a:lnTo>
                <a:lnTo>
                  <a:pt x="449659" y="250335"/>
                </a:lnTo>
                <a:lnTo>
                  <a:pt x="398434" y="233981"/>
                </a:lnTo>
                <a:lnTo>
                  <a:pt x="349556" y="216186"/>
                </a:lnTo>
                <a:lnTo>
                  <a:pt x="303180" y="197004"/>
                </a:lnTo>
                <a:lnTo>
                  <a:pt x="259464" y="176487"/>
                </a:lnTo>
                <a:lnTo>
                  <a:pt x="218563" y="154690"/>
                </a:lnTo>
                <a:lnTo>
                  <a:pt x="180635" y="131665"/>
                </a:lnTo>
                <a:lnTo>
                  <a:pt x="145837" y="107466"/>
                </a:lnTo>
                <a:lnTo>
                  <a:pt x="114325" y="82146"/>
                </a:lnTo>
                <a:lnTo>
                  <a:pt x="86256" y="55760"/>
                </a:lnTo>
                <a:lnTo>
                  <a:pt x="61786" y="28360"/>
                </a:lnTo>
                <a:lnTo>
                  <a:pt x="41072" y="0"/>
                </a:lnTo>
                <a:close/>
              </a:path>
            </a:pathLst>
          </a:custGeom>
          <a:solidFill>
            <a:srgbClr val="7A0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1244" y="483108"/>
            <a:ext cx="990600" cy="1270000"/>
          </a:xfrm>
          <a:custGeom>
            <a:avLst/>
            <a:gdLst/>
            <a:ahLst/>
            <a:cxnLst/>
            <a:rect l="l" t="t" r="r" b="b"/>
            <a:pathLst>
              <a:path w="990600" h="1270000">
                <a:moveTo>
                  <a:pt x="0" y="816101"/>
                </a:moveTo>
                <a:lnTo>
                  <a:pt x="7806" y="759168"/>
                </a:lnTo>
                <a:lnTo>
                  <a:pt x="30691" y="704002"/>
                </a:lnTo>
                <a:lnTo>
                  <a:pt x="67853" y="651124"/>
                </a:lnTo>
                <a:lnTo>
                  <a:pt x="118489" y="601053"/>
                </a:lnTo>
                <a:lnTo>
                  <a:pt x="148611" y="577232"/>
                </a:lnTo>
                <a:lnTo>
                  <a:pt x="181800" y="554307"/>
                </a:lnTo>
                <a:lnTo>
                  <a:pt x="217957" y="532343"/>
                </a:lnTo>
                <a:lnTo>
                  <a:pt x="256982" y="511405"/>
                </a:lnTo>
                <a:lnTo>
                  <a:pt x="298775" y="491558"/>
                </a:lnTo>
                <a:lnTo>
                  <a:pt x="343235" y="472867"/>
                </a:lnTo>
                <a:lnTo>
                  <a:pt x="390263" y="455396"/>
                </a:lnTo>
                <a:lnTo>
                  <a:pt x="439757" y="439210"/>
                </a:lnTo>
                <a:lnTo>
                  <a:pt x="491618" y="424375"/>
                </a:lnTo>
                <a:lnTo>
                  <a:pt x="545745" y="410955"/>
                </a:lnTo>
                <a:lnTo>
                  <a:pt x="602039" y="399015"/>
                </a:lnTo>
                <a:lnTo>
                  <a:pt x="660400" y="388619"/>
                </a:lnTo>
                <a:lnTo>
                  <a:pt x="660400" y="518159"/>
                </a:lnTo>
                <a:lnTo>
                  <a:pt x="990600" y="233171"/>
                </a:lnTo>
                <a:lnTo>
                  <a:pt x="660400" y="0"/>
                </a:lnTo>
                <a:lnTo>
                  <a:pt x="660400" y="129539"/>
                </a:lnTo>
                <a:lnTo>
                  <a:pt x="602039" y="139935"/>
                </a:lnTo>
                <a:lnTo>
                  <a:pt x="545745" y="151875"/>
                </a:lnTo>
                <a:lnTo>
                  <a:pt x="491618" y="165295"/>
                </a:lnTo>
                <a:lnTo>
                  <a:pt x="439757" y="180130"/>
                </a:lnTo>
                <a:lnTo>
                  <a:pt x="390263" y="196316"/>
                </a:lnTo>
                <a:lnTo>
                  <a:pt x="343235" y="213787"/>
                </a:lnTo>
                <a:lnTo>
                  <a:pt x="298775" y="232478"/>
                </a:lnTo>
                <a:lnTo>
                  <a:pt x="256982" y="252325"/>
                </a:lnTo>
                <a:lnTo>
                  <a:pt x="217957" y="273263"/>
                </a:lnTo>
                <a:lnTo>
                  <a:pt x="181800" y="295227"/>
                </a:lnTo>
                <a:lnTo>
                  <a:pt x="148611" y="318152"/>
                </a:lnTo>
                <a:lnTo>
                  <a:pt x="118489" y="341973"/>
                </a:lnTo>
                <a:lnTo>
                  <a:pt x="67853" y="392044"/>
                </a:lnTo>
                <a:lnTo>
                  <a:pt x="30691" y="444922"/>
                </a:lnTo>
                <a:lnTo>
                  <a:pt x="7806" y="500088"/>
                </a:lnTo>
                <a:lnTo>
                  <a:pt x="0" y="557021"/>
                </a:lnTo>
                <a:lnTo>
                  <a:pt x="0" y="816101"/>
                </a:lnTo>
                <a:lnTo>
                  <a:pt x="12964" y="889654"/>
                </a:lnTo>
                <a:lnTo>
                  <a:pt x="28788" y="925071"/>
                </a:lnTo>
                <a:lnTo>
                  <a:pt x="50499" y="959425"/>
                </a:lnTo>
                <a:lnTo>
                  <a:pt x="77843" y="992600"/>
                </a:lnTo>
                <a:lnTo>
                  <a:pt x="110564" y="1024480"/>
                </a:lnTo>
                <a:lnTo>
                  <a:pt x="148409" y="1054947"/>
                </a:lnTo>
                <a:lnTo>
                  <a:pt x="191121" y="1083887"/>
                </a:lnTo>
                <a:lnTo>
                  <a:pt x="238447" y="1111181"/>
                </a:lnTo>
                <a:lnTo>
                  <a:pt x="290131" y="1136713"/>
                </a:lnTo>
                <a:lnTo>
                  <a:pt x="345918" y="1160367"/>
                </a:lnTo>
                <a:lnTo>
                  <a:pt x="405554" y="1182026"/>
                </a:lnTo>
                <a:lnTo>
                  <a:pt x="468784" y="1201574"/>
                </a:lnTo>
                <a:lnTo>
                  <a:pt x="535352" y="1218893"/>
                </a:lnTo>
                <a:lnTo>
                  <a:pt x="605004" y="1233868"/>
                </a:lnTo>
                <a:lnTo>
                  <a:pt x="677485" y="1246382"/>
                </a:lnTo>
                <a:lnTo>
                  <a:pt x="752539" y="1256317"/>
                </a:lnTo>
                <a:lnTo>
                  <a:pt x="829914" y="1263559"/>
                </a:lnTo>
                <a:lnTo>
                  <a:pt x="909352" y="1267989"/>
                </a:lnTo>
                <a:lnTo>
                  <a:pt x="990600" y="1269491"/>
                </a:lnTo>
                <a:lnTo>
                  <a:pt x="990600" y="1010412"/>
                </a:lnTo>
                <a:lnTo>
                  <a:pt x="925312" y="1009433"/>
                </a:lnTo>
                <a:lnTo>
                  <a:pt x="860960" y="1006532"/>
                </a:lnTo>
                <a:lnTo>
                  <a:pt x="797700" y="1001762"/>
                </a:lnTo>
                <a:lnTo>
                  <a:pt x="735690" y="995178"/>
                </a:lnTo>
                <a:lnTo>
                  <a:pt x="675086" y="986831"/>
                </a:lnTo>
                <a:lnTo>
                  <a:pt x="616044" y="976776"/>
                </a:lnTo>
                <a:lnTo>
                  <a:pt x="558722" y="965067"/>
                </a:lnTo>
                <a:lnTo>
                  <a:pt x="503275" y="951756"/>
                </a:lnTo>
                <a:lnTo>
                  <a:pt x="449861" y="936897"/>
                </a:lnTo>
                <a:lnTo>
                  <a:pt x="398637" y="920543"/>
                </a:lnTo>
                <a:lnTo>
                  <a:pt x="349758" y="902748"/>
                </a:lnTo>
                <a:lnTo>
                  <a:pt x="303382" y="883566"/>
                </a:lnTo>
                <a:lnTo>
                  <a:pt x="259666" y="863049"/>
                </a:lnTo>
                <a:lnTo>
                  <a:pt x="218765" y="841252"/>
                </a:lnTo>
                <a:lnTo>
                  <a:pt x="180838" y="818227"/>
                </a:lnTo>
                <a:lnTo>
                  <a:pt x="146039" y="794028"/>
                </a:lnTo>
                <a:lnTo>
                  <a:pt x="114527" y="768708"/>
                </a:lnTo>
                <a:lnTo>
                  <a:pt x="86458" y="742322"/>
                </a:lnTo>
                <a:lnTo>
                  <a:pt x="61988" y="714922"/>
                </a:lnTo>
                <a:lnTo>
                  <a:pt x="41275" y="68656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97040" y="4381753"/>
            <a:ext cx="1371600" cy="1208405"/>
          </a:xfrm>
          <a:custGeom>
            <a:avLst/>
            <a:gdLst/>
            <a:ahLst/>
            <a:cxnLst/>
            <a:rect l="l" t="t" r="r" b="b"/>
            <a:pathLst>
              <a:path w="1371600" h="1208404">
                <a:moveTo>
                  <a:pt x="1273378" y="575310"/>
                </a:moveTo>
                <a:lnTo>
                  <a:pt x="457200" y="575310"/>
                </a:lnTo>
                <a:lnTo>
                  <a:pt x="538015" y="590695"/>
                </a:lnTo>
                <a:lnTo>
                  <a:pt x="615968" y="608367"/>
                </a:lnTo>
                <a:lnTo>
                  <a:pt x="690919" y="628227"/>
                </a:lnTo>
                <a:lnTo>
                  <a:pt x="762731" y="650182"/>
                </a:lnTo>
                <a:lnTo>
                  <a:pt x="831264" y="674133"/>
                </a:lnTo>
                <a:lnTo>
                  <a:pt x="896380" y="699987"/>
                </a:lnTo>
                <a:lnTo>
                  <a:pt x="957940" y="727646"/>
                </a:lnTo>
                <a:lnTo>
                  <a:pt x="1015806" y="757015"/>
                </a:lnTo>
                <a:lnTo>
                  <a:pt x="1069840" y="787998"/>
                </a:lnTo>
                <a:lnTo>
                  <a:pt x="1119901" y="820499"/>
                </a:lnTo>
                <a:lnTo>
                  <a:pt x="1165853" y="854422"/>
                </a:lnTo>
                <a:lnTo>
                  <a:pt x="1207556" y="889671"/>
                </a:lnTo>
                <a:lnTo>
                  <a:pt x="1244872" y="926151"/>
                </a:lnTo>
                <a:lnTo>
                  <a:pt x="1277662" y="963764"/>
                </a:lnTo>
                <a:lnTo>
                  <a:pt x="1305788" y="1002416"/>
                </a:lnTo>
                <a:lnTo>
                  <a:pt x="1329110" y="1042011"/>
                </a:lnTo>
                <a:lnTo>
                  <a:pt x="1347491" y="1082452"/>
                </a:lnTo>
                <a:lnTo>
                  <a:pt x="1360792" y="1123644"/>
                </a:lnTo>
                <a:lnTo>
                  <a:pt x="1368875" y="1165491"/>
                </a:lnTo>
                <a:lnTo>
                  <a:pt x="1371600" y="1207897"/>
                </a:lnTo>
                <a:lnTo>
                  <a:pt x="1371600" y="824357"/>
                </a:lnTo>
                <a:lnTo>
                  <a:pt x="1368875" y="781951"/>
                </a:lnTo>
                <a:lnTo>
                  <a:pt x="1360792" y="740104"/>
                </a:lnTo>
                <a:lnTo>
                  <a:pt x="1347491" y="698912"/>
                </a:lnTo>
                <a:lnTo>
                  <a:pt x="1329110" y="658471"/>
                </a:lnTo>
                <a:lnTo>
                  <a:pt x="1305788" y="618876"/>
                </a:lnTo>
                <a:lnTo>
                  <a:pt x="1277662" y="580224"/>
                </a:lnTo>
                <a:lnTo>
                  <a:pt x="1273378" y="575310"/>
                </a:lnTo>
                <a:close/>
              </a:path>
              <a:path w="1371600" h="1208404">
                <a:moveTo>
                  <a:pt x="457200" y="0"/>
                </a:moveTo>
                <a:lnTo>
                  <a:pt x="0" y="345186"/>
                </a:lnTo>
                <a:lnTo>
                  <a:pt x="457200" y="767080"/>
                </a:lnTo>
                <a:lnTo>
                  <a:pt x="457200" y="575310"/>
                </a:lnTo>
                <a:lnTo>
                  <a:pt x="1273378" y="575310"/>
                </a:lnTo>
                <a:lnTo>
                  <a:pt x="1244872" y="542611"/>
                </a:lnTo>
                <a:lnTo>
                  <a:pt x="1207556" y="506131"/>
                </a:lnTo>
                <a:lnTo>
                  <a:pt x="1165853" y="470882"/>
                </a:lnTo>
                <a:lnTo>
                  <a:pt x="1119901" y="436959"/>
                </a:lnTo>
                <a:lnTo>
                  <a:pt x="1069840" y="404458"/>
                </a:lnTo>
                <a:lnTo>
                  <a:pt x="1015806" y="373475"/>
                </a:lnTo>
                <a:lnTo>
                  <a:pt x="957940" y="344106"/>
                </a:lnTo>
                <a:lnTo>
                  <a:pt x="896380" y="316447"/>
                </a:lnTo>
                <a:lnTo>
                  <a:pt x="831264" y="290593"/>
                </a:lnTo>
                <a:lnTo>
                  <a:pt x="762731" y="266642"/>
                </a:lnTo>
                <a:lnTo>
                  <a:pt x="690919" y="244687"/>
                </a:lnTo>
                <a:lnTo>
                  <a:pt x="615968" y="224827"/>
                </a:lnTo>
                <a:lnTo>
                  <a:pt x="538015" y="207155"/>
                </a:lnTo>
                <a:lnTo>
                  <a:pt x="457200" y="191770"/>
                </a:lnTo>
                <a:lnTo>
                  <a:pt x="45720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7040" y="5397880"/>
            <a:ext cx="1371600" cy="862965"/>
          </a:xfrm>
          <a:custGeom>
            <a:avLst/>
            <a:gdLst/>
            <a:ahLst/>
            <a:cxnLst/>
            <a:rect l="l" t="t" r="r" b="b"/>
            <a:pathLst>
              <a:path w="1371600" h="862964">
                <a:moveTo>
                  <a:pt x="1314323" y="0"/>
                </a:moveTo>
                <a:lnTo>
                  <a:pt x="1285647" y="41963"/>
                </a:lnTo>
                <a:lnTo>
                  <a:pt x="1251773" y="82505"/>
                </a:lnTo>
                <a:lnTo>
                  <a:pt x="1212916" y="121547"/>
                </a:lnTo>
                <a:lnTo>
                  <a:pt x="1169294" y="159010"/>
                </a:lnTo>
                <a:lnTo>
                  <a:pt x="1121122" y="194815"/>
                </a:lnTo>
                <a:lnTo>
                  <a:pt x="1068618" y="228883"/>
                </a:lnTo>
                <a:lnTo>
                  <a:pt x="1011997" y="261135"/>
                </a:lnTo>
                <a:lnTo>
                  <a:pt x="951478" y="291492"/>
                </a:lnTo>
                <a:lnTo>
                  <a:pt x="887277" y="319874"/>
                </a:lnTo>
                <a:lnTo>
                  <a:pt x="819610" y="346203"/>
                </a:lnTo>
                <a:lnTo>
                  <a:pt x="748694" y="370400"/>
                </a:lnTo>
                <a:lnTo>
                  <a:pt x="674745" y="392385"/>
                </a:lnTo>
                <a:lnTo>
                  <a:pt x="597981" y="412080"/>
                </a:lnTo>
                <a:lnTo>
                  <a:pt x="518619" y="429405"/>
                </a:lnTo>
                <a:lnTo>
                  <a:pt x="436874" y="444282"/>
                </a:lnTo>
                <a:lnTo>
                  <a:pt x="352963" y="456631"/>
                </a:lnTo>
                <a:lnTo>
                  <a:pt x="267104" y="466373"/>
                </a:lnTo>
                <a:lnTo>
                  <a:pt x="179512" y="473430"/>
                </a:lnTo>
                <a:lnTo>
                  <a:pt x="90405" y="477722"/>
                </a:lnTo>
                <a:lnTo>
                  <a:pt x="0" y="479171"/>
                </a:lnTo>
                <a:lnTo>
                  <a:pt x="0" y="862711"/>
                </a:lnTo>
                <a:lnTo>
                  <a:pt x="39791" y="862428"/>
                </a:lnTo>
                <a:lnTo>
                  <a:pt x="79519" y="861582"/>
                </a:lnTo>
                <a:lnTo>
                  <a:pt x="119158" y="860174"/>
                </a:lnTo>
                <a:lnTo>
                  <a:pt x="158684" y="858205"/>
                </a:lnTo>
                <a:lnTo>
                  <a:pt x="198072" y="855678"/>
                </a:lnTo>
                <a:lnTo>
                  <a:pt x="237295" y="852594"/>
                </a:lnTo>
                <a:lnTo>
                  <a:pt x="276330" y="848954"/>
                </a:lnTo>
                <a:lnTo>
                  <a:pt x="315151" y="844761"/>
                </a:lnTo>
                <a:lnTo>
                  <a:pt x="353732" y="840015"/>
                </a:lnTo>
                <a:lnTo>
                  <a:pt x="392049" y="834720"/>
                </a:lnTo>
                <a:lnTo>
                  <a:pt x="498551" y="816859"/>
                </a:lnTo>
                <a:lnTo>
                  <a:pt x="600120" y="795197"/>
                </a:lnTo>
                <a:lnTo>
                  <a:pt x="696519" y="769947"/>
                </a:lnTo>
                <a:lnTo>
                  <a:pt x="787510" y="741325"/>
                </a:lnTo>
                <a:lnTo>
                  <a:pt x="872857" y="709545"/>
                </a:lnTo>
                <a:lnTo>
                  <a:pt x="952321" y="674823"/>
                </a:lnTo>
                <a:lnTo>
                  <a:pt x="1025666" y="637372"/>
                </a:lnTo>
                <a:lnTo>
                  <a:pt x="1092654" y="597408"/>
                </a:lnTo>
                <a:lnTo>
                  <a:pt x="1153048" y="555146"/>
                </a:lnTo>
                <a:lnTo>
                  <a:pt x="1206611" y="510800"/>
                </a:lnTo>
                <a:lnTo>
                  <a:pt x="1253105" y="464585"/>
                </a:lnTo>
                <a:lnTo>
                  <a:pt x="1292294" y="416716"/>
                </a:lnTo>
                <a:lnTo>
                  <a:pt x="1323939" y="367408"/>
                </a:lnTo>
                <a:lnTo>
                  <a:pt x="1347804" y="316876"/>
                </a:lnTo>
                <a:lnTo>
                  <a:pt x="1363652" y="265334"/>
                </a:lnTo>
                <a:lnTo>
                  <a:pt x="1371245" y="212998"/>
                </a:lnTo>
                <a:lnTo>
                  <a:pt x="1370346" y="160081"/>
                </a:lnTo>
                <a:lnTo>
                  <a:pt x="1360717" y="106799"/>
                </a:lnTo>
                <a:lnTo>
                  <a:pt x="1342122" y="53367"/>
                </a:lnTo>
                <a:lnTo>
                  <a:pt x="1314323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7040" y="4381753"/>
            <a:ext cx="1371600" cy="1878964"/>
          </a:xfrm>
          <a:custGeom>
            <a:avLst/>
            <a:gdLst/>
            <a:ahLst/>
            <a:cxnLst/>
            <a:rect l="l" t="t" r="r" b="b"/>
            <a:pathLst>
              <a:path w="1371600" h="1878964">
                <a:moveTo>
                  <a:pt x="1371600" y="1207897"/>
                </a:moveTo>
                <a:lnTo>
                  <a:pt x="1368875" y="1165491"/>
                </a:lnTo>
                <a:lnTo>
                  <a:pt x="1360792" y="1123644"/>
                </a:lnTo>
                <a:lnTo>
                  <a:pt x="1347491" y="1082452"/>
                </a:lnTo>
                <a:lnTo>
                  <a:pt x="1329110" y="1042011"/>
                </a:lnTo>
                <a:lnTo>
                  <a:pt x="1305788" y="1002416"/>
                </a:lnTo>
                <a:lnTo>
                  <a:pt x="1277662" y="963764"/>
                </a:lnTo>
                <a:lnTo>
                  <a:pt x="1244872" y="926151"/>
                </a:lnTo>
                <a:lnTo>
                  <a:pt x="1207556" y="889671"/>
                </a:lnTo>
                <a:lnTo>
                  <a:pt x="1165853" y="854422"/>
                </a:lnTo>
                <a:lnTo>
                  <a:pt x="1119901" y="820499"/>
                </a:lnTo>
                <a:lnTo>
                  <a:pt x="1069840" y="787998"/>
                </a:lnTo>
                <a:lnTo>
                  <a:pt x="1015806" y="757015"/>
                </a:lnTo>
                <a:lnTo>
                  <a:pt x="957940" y="727646"/>
                </a:lnTo>
                <a:lnTo>
                  <a:pt x="896380" y="699987"/>
                </a:lnTo>
                <a:lnTo>
                  <a:pt x="831264" y="674133"/>
                </a:lnTo>
                <a:lnTo>
                  <a:pt x="762731" y="650182"/>
                </a:lnTo>
                <a:lnTo>
                  <a:pt x="690919" y="628227"/>
                </a:lnTo>
                <a:lnTo>
                  <a:pt x="615968" y="608367"/>
                </a:lnTo>
                <a:lnTo>
                  <a:pt x="538015" y="590695"/>
                </a:lnTo>
                <a:lnTo>
                  <a:pt x="457200" y="575310"/>
                </a:lnTo>
                <a:lnTo>
                  <a:pt x="457200" y="767080"/>
                </a:lnTo>
                <a:lnTo>
                  <a:pt x="0" y="345186"/>
                </a:lnTo>
                <a:lnTo>
                  <a:pt x="457200" y="0"/>
                </a:lnTo>
                <a:lnTo>
                  <a:pt x="457200" y="191770"/>
                </a:lnTo>
                <a:lnTo>
                  <a:pt x="538015" y="207155"/>
                </a:lnTo>
                <a:lnTo>
                  <a:pt x="615968" y="224827"/>
                </a:lnTo>
                <a:lnTo>
                  <a:pt x="690919" y="244687"/>
                </a:lnTo>
                <a:lnTo>
                  <a:pt x="762731" y="266642"/>
                </a:lnTo>
                <a:lnTo>
                  <a:pt x="831264" y="290593"/>
                </a:lnTo>
                <a:lnTo>
                  <a:pt x="896380" y="316447"/>
                </a:lnTo>
                <a:lnTo>
                  <a:pt x="957940" y="344106"/>
                </a:lnTo>
                <a:lnTo>
                  <a:pt x="1015806" y="373475"/>
                </a:lnTo>
                <a:lnTo>
                  <a:pt x="1069840" y="404458"/>
                </a:lnTo>
                <a:lnTo>
                  <a:pt x="1119901" y="436959"/>
                </a:lnTo>
                <a:lnTo>
                  <a:pt x="1165853" y="470882"/>
                </a:lnTo>
                <a:lnTo>
                  <a:pt x="1207556" y="506131"/>
                </a:lnTo>
                <a:lnTo>
                  <a:pt x="1244872" y="542611"/>
                </a:lnTo>
                <a:lnTo>
                  <a:pt x="1277662" y="580224"/>
                </a:lnTo>
                <a:lnTo>
                  <a:pt x="1305788" y="618876"/>
                </a:lnTo>
                <a:lnTo>
                  <a:pt x="1329110" y="658471"/>
                </a:lnTo>
                <a:lnTo>
                  <a:pt x="1347491" y="698912"/>
                </a:lnTo>
                <a:lnTo>
                  <a:pt x="1360792" y="740104"/>
                </a:lnTo>
                <a:lnTo>
                  <a:pt x="1368875" y="781951"/>
                </a:lnTo>
                <a:lnTo>
                  <a:pt x="1371600" y="824357"/>
                </a:lnTo>
                <a:lnTo>
                  <a:pt x="1371600" y="1207897"/>
                </a:lnTo>
                <a:lnTo>
                  <a:pt x="1367053" y="1262924"/>
                </a:lnTo>
                <a:lnTo>
                  <a:pt x="1353649" y="1316726"/>
                </a:lnTo>
                <a:lnTo>
                  <a:pt x="1331740" y="1369131"/>
                </a:lnTo>
                <a:lnTo>
                  <a:pt x="1301678" y="1419965"/>
                </a:lnTo>
                <a:lnTo>
                  <a:pt x="1263818" y="1469056"/>
                </a:lnTo>
                <a:lnTo>
                  <a:pt x="1218512" y="1516231"/>
                </a:lnTo>
                <a:lnTo>
                  <a:pt x="1166112" y="1561318"/>
                </a:lnTo>
                <a:lnTo>
                  <a:pt x="1106972" y="1604144"/>
                </a:lnTo>
                <a:lnTo>
                  <a:pt x="1041445" y="1644537"/>
                </a:lnTo>
                <a:lnTo>
                  <a:pt x="969883" y="1682322"/>
                </a:lnTo>
                <a:lnTo>
                  <a:pt x="892639" y="1717329"/>
                </a:lnTo>
                <a:lnTo>
                  <a:pt x="810066" y="1749384"/>
                </a:lnTo>
                <a:lnTo>
                  <a:pt x="722518" y="1778315"/>
                </a:lnTo>
                <a:lnTo>
                  <a:pt x="630347" y="1803948"/>
                </a:lnTo>
                <a:lnTo>
                  <a:pt x="533906" y="1826111"/>
                </a:lnTo>
                <a:lnTo>
                  <a:pt x="433547" y="1844632"/>
                </a:lnTo>
                <a:lnTo>
                  <a:pt x="329624" y="1859338"/>
                </a:lnTo>
                <a:lnTo>
                  <a:pt x="222490" y="1870056"/>
                </a:lnTo>
                <a:lnTo>
                  <a:pt x="112498" y="1876613"/>
                </a:lnTo>
                <a:lnTo>
                  <a:pt x="0" y="1878838"/>
                </a:lnTo>
                <a:lnTo>
                  <a:pt x="0" y="1495298"/>
                </a:lnTo>
                <a:lnTo>
                  <a:pt x="90405" y="1493849"/>
                </a:lnTo>
                <a:lnTo>
                  <a:pt x="179512" y="1489557"/>
                </a:lnTo>
                <a:lnTo>
                  <a:pt x="267104" y="1482500"/>
                </a:lnTo>
                <a:lnTo>
                  <a:pt x="352963" y="1472758"/>
                </a:lnTo>
                <a:lnTo>
                  <a:pt x="436874" y="1460409"/>
                </a:lnTo>
                <a:lnTo>
                  <a:pt x="518619" y="1445532"/>
                </a:lnTo>
                <a:lnTo>
                  <a:pt x="597981" y="1428207"/>
                </a:lnTo>
                <a:lnTo>
                  <a:pt x="674745" y="1408512"/>
                </a:lnTo>
                <a:lnTo>
                  <a:pt x="748694" y="1386527"/>
                </a:lnTo>
                <a:lnTo>
                  <a:pt x="819610" y="1362330"/>
                </a:lnTo>
                <a:lnTo>
                  <a:pt x="887277" y="1336001"/>
                </a:lnTo>
                <a:lnTo>
                  <a:pt x="951478" y="1307619"/>
                </a:lnTo>
                <a:lnTo>
                  <a:pt x="1011997" y="1277262"/>
                </a:lnTo>
                <a:lnTo>
                  <a:pt x="1068618" y="1245010"/>
                </a:lnTo>
                <a:lnTo>
                  <a:pt x="1121122" y="1210942"/>
                </a:lnTo>
                <a:lnTo>
                  <a:pt x="1169294" y="1175137"/>
                </a:lnTo>
                <a:lnTo>
                  <a:pt x="1212916" y="1137674"/>
                </a:lnTo>
                <a:lnTo>
                  <a:pt x="1251773" y="1098632"/>
                </a:lnTo>
                <a:lnTo>
                  <a:pt x="1285647" y="1058090"/>
                </a:lnTo>
                <a:lnTo>
                  <a:pt x="1314323" y="101612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96155" y="3810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9684" y="518922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64935" y="623316"/>
            <a:ext cx="550545" cy="4257040"/>
          </a:xfrm>
          <a:custGeom>
            <a:avLst/>
            <a:gdLst/>
            <a:ahLst/>
            <a:cxnLst/>
            <a:rect l="l" t="t" r="r" b="b"/>
            <a:pathLst>
              <a:path w="550545" h="4257040">
                <a:moveTo>
                  <a:pt x="550163" y="3193923"/>
                </a:moveTo>
                <a:lnTo>
                  <a:pt x="0" y="3193923"/>
                </a:lnTo>
                <a:lnTo>
                  <a:pt x="275081" y="4256532"/>
                </a:lnTo>
                <a:lnTo>
                  <a:pt x="550163" y="3193923"/>
                </a:lnTo>
                <a:close/>
              </a:path>
              <a:path w="550545" h="4257040">
                <a:moveTo>
                  <a:pt x="412623" y="0"/>
                </a:moveTo>
                <a:lnTo>
                  <a:pt x="137540" y="0"/>
                </a:lnTo>
                <a:lnTo>
                  <a:pt x="137540" y="3193923"/>
                </a:lnTo>
                <a:lnTo>
                  <a:pt x="412623" y="3193923"/>
                </a:lnTo>
                <a:lnTo>
                  <a:pt x="412623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64935" y="623316"/>
            <a:ext cx="550545" cy="4257040"/>
          </a:xfrm>
          <a:custGeom>
            <a:avLst/>
            <a:gdLst/>
            <a:ahLst/>
            <a:cxnLst/>
            <a:rect l="l" t="t" r="r" b="b"/>
            <a:pathLst>
              <a:path w="550545" h="4257040">
                <a:moveTo>
                  <a:pt x="0" y="3193923"/>
                </a:moveTo>
                <a:lnTo>
                  <a:pt x="137540" y="3193923"/>
                </a:lnTo>
                <a:lnTo>
                  <a:pt x="137540" y="0"/>
                </a:lnTo>
                <a:lnTo>
                  <a:pt x="412623" y="0"/>
                </a:lnTo>
                <a:lnTo>
                  <a:pt x="412623" y="3193923"/>
                </a:lnTo>
                <a:lnTo>
                  <a:pt x="550163" y="3193923"/>
                </a:lnTo>
                <a:lnTo>
                  <a:pt x="275081" y="4256532"/>
                </a:lnTo>
                <a:lnTo>
                  <a:pt x="0" y="319392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502907" y="1331975"/>
            <a:ext cx="2400300" cy="2072639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0" rIns="0" bIns="0" rtlCol="0">
            <a:spAutoFit/>
          </a:bodyPr>
          <a:lstStyle/>
          <a:p>
            <a:pPr marL="287655" marR="280035" indent="63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INIBIZ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ONE DISCENDENTE 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INALE</a:t>
            </a:r>
            <a:endParaRPr sz="2000">
              <a:latin typeface="Arial"/>
              <a:cs typeface="Arial"/>
            </a:endParaRPr>
          </a:p>
          <a:p>
            <a:pPr marL="300990" marR="294005" algn="ctr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oradrenalina Serotonina, Endorfi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706623" y="304800"/>
          <a:ext cx="2891027" cy="2459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marL="62103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EZ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04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7912">
                      <a:solidFill>
                        <a:srgbClr val="000000"/>
                      </a:solidFill>
                      <a:prstDash val="solid"/>
                    </a:lnR>
                    <a:solidFill>
                      <a:srgbClr val="205868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912">
                      <a:solidFill>
                        <a:srgbClr val="000000"/>
                      </a:solidFill>
                      <a:prstDash val="solid"/>
                    </a:lnL>
                    <a:solidFill>
                      <a:srgbClr val="20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LAZIONE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04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7912">
                      <a:solidFill>
                        <a:srgbClr val="000000"/>
                      </a:solidFill>
                      <a:prstDash val="solid"/>
                    </a:lnR>
                    <a:solidFill>
                      <a:srgbClr val="205868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912">
                      <a:solidFill>
                        <a:srgbClr val="000000"/>
                      </a:solidFill>
                      <a:prstDash val="solid"/>
                    </a:lnL>
                    <a:solidFill>
                      <a:srgbClr val="20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240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6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it-IT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Grazie e </a:t>
            </a:r>
          </a:p>
          <a:p>
            <a:pPr marL="0" indent="0" algn="ctr">
              <a:buNone/>
            </a:pPr>
            <a:r>
              <a:rPr lang="it-IT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buona continuazione…</a:t>
            </a:r>
            <a:endParaRPr lang="it-IT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2294"/>
            <a:ext cx="83058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100" b="1" i="1" dirty="0">
                <a:solidFill>
                  <a:srgbClr val="FF0000"/>
                </a:solidFill>
                <a:latin typeface="NewCenturySchlbk-Italic"/>
              </a:rPr>
              <a:t>Il dolore nocicettivo </a:t>
            </a:r>
            <a:r>
              <a:rPr lang="it-IT" sz="4100" b="1" i="1" dirty="0" smtClean="0">
                <a:solidFill>
                  <a:srgbClr val="FF0000"/>
                </a:solidFill>
                <a:latin typeface="NewCenturySchlbk-Italic"/>
              </a:rPr>
              <a:t>infiammatorio</a:t>
            </a:r>
          </a:p>
          <a:p>
            <a:pPr marL="0" indent="0" algn="ctr">
              <a:buNone/>
            </a:pPr>
            <a:endParaRPr lang="it-IT" sz="1200" b="1" i="1" dirty="0" smtClean="0">
              <a:solidFill>
                <a:srgbClr val="FF0000"/>
              </a:solidFill>
              <a:latin typeface="NewCenturySchlbk-Italic"/>
            </a:endParaRPr>
          </a:p>
          <a:p>
            <a:pPr marL="0" indent="0" algn="ctr">
              <a:buNone/>
            </a:pPr>
            <a:r>
              <a:rPr lang="it-IT" sz="3600" dirty="0" smtClean="0">
                <a:latin typeface="NewCenturySchlbk-Roman"/>
              </a:rPr>
              <a:t>è causato </a:t>
            </a:r>
            <a:r>
              <a:rPr lang="it-IT" sz="3600" dirty="0">
                <a:latin typeface="NewCenturySchlbk-Roman"/>
              </a:rPr>
              <a:t>da una sensibilizzazione dei </a:t>
            </a:r>
            <a:r>
              <a:rPr lang="it-IT" sz="3600" dirty="0" smtClean="0">
                <a:latin typeface="NewCenturySchlbk-Roman"/>
              </a:rPr>
              <a:t>nocicettori periferici </a:t>
            </a:r>
            <a:r>
              <a:rPr lang="it-IT" sz="3600" dirty="0">
                <a:latin typeface="NewCenturySchlbk-Roman"/>
              </a:rPr>
              <a:t>da parte dei mediatori del processo flogistico</a:t>
            </a:r>
            <a:r>
              <a:rPr lang="it-IT" sz="3600" dirty="0" smtClean="0">
                <a:latin typeface="NewCenturySchlbk-Roman"/>
              </a:rPr>
              <a:t>, che </a:t>
            </a:r>
            <a:r>
              <a:rPr lang="it-IT" sz="3600" dirty="0">
                <a:latin typeface="NewCenturySchlbk-Roman"/>
              </a:rPr>
              <a:t>rispondono, in questo caso, a stimoli </a:t>
            </a:r>
            <a:r>
              <a:rPr lang="it-IT" sz="3600" dirty="0" smtClean="0">
                <a:latin typeface="NewCenturySchlbk-Roman"/>
              </a:rPr>
              <a:t>a bassa </a:t>
            </a:r>
            <a:r>
              <a:rPr lang="it-IT" sz="3600" dirty="0">
                <a:latin typeface="NewCenturySchlbk-Roman"/>
              </a:rPr>
              <a:t>intensità (sotto </a:t>
            </a:r>
            <a:r>
              <a:rPr lang="it-IT" sz="3600" dirty="0" smtClean="0">
                <a:latin typeface="NewCenturySchlbk-Roman"/>
              </a:rPr>
              <a:t>soglia fino alla </a:t>
            </a:r>
            <a:r>
              <a:rPr lang="it-IT" sz="3600" dirty="0" err="1" smtClean="0">
                <a:solidFill>
                  <a:srgbClr val="FF0000"/>
                </a:solidFill>
                <a:latin typeface="NewCenturySchlbk-Roman"/>
              </a:rPr>
              <a:t>Allodinia</a:t>
            </a:r>
            <a:r>
              <a:rPr lang="it-IT" sz="3600" dirty="0" smtClean="0">
                <a:solidFill>
                  <a:srgbClr val="FF0000"/>
                </a:solidFill>
                <a:latin typeface="NewCenturySchlbk-Roman"/>
              </a:rPr>
              <a:t> =dolore con stimolo non doloroso </a:t>
            </a:r>
            <a:r>
              <a:rPr lang="it-IT" sz="3600" dirty="0" smtClean="0">
                <a:latin typeface="NewCenturySchlbk-Roman"/>
              </a:rPr>
              <a:t>) </a:t>
            </a:r>
            <a:r>
              <a:rPr lang="it-IT" sz="3600" dirty="0">
                <a:latin typeface="NewCenturySchlbk-Roman"/>
              </a:rPr>
              <a:t>o addirittura in </a:t>
            </a:r>
            <a:r>
              <a:rPr lang="it-IT" sz="3600" dirty="0" smtClean="0">
                <a:latin typeface="NewCenturySchlbk-Roman"/>
              </a:rPr>
              <a:t>assenza di </a:t>
            </a:r>
            <a:r>
              <a:rPr lang="it-IT" sz="3600" dirty="0">
                <a:latin typeface="NewCenturySchlbk-Roman"/>
              </a:rPr>
              <a:t>stimoli (dolore spontaneo). </a:t>
            </a:r>
            <a:endParaRPr lang="it-IT" sz="3600" dirty="0" smtClean="0">
              <a:latin typeface="NewCenturySchlbk-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13" cy="109127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prstClr val="black"/>
                </a:solidFill>
                <a:latin typeface="NewCenturySchlbk-Roman"/>
              </a:rPr>
              <a:t>La trasmissione continua di stimoli, per lungo tempo, da parte  dei nocicettori, provoca a livello delle corna posteriori del midollo spinale una </a:t>
            </a:r>
            <a:r>
              <a:rPr lang="it-IT" b="1" dirty="0">
                <a:solidFill>
                  <a:srgbClr val="FF0000"/>
                </a:solidFill>
                <a:latin typeface="NewCenturySchlbk-Roman"/>
              </a:rPr>
              <a:t>sensibilizzazione dei neuroni spinali</a:t>
            </a:r>
            <a:r>
              <a:rPr lang="it-IT" dirty="0">
                <a:solidFill>
                  <a:prstClr val="black"/>
                </a:solidFill>
                <a:latin typeface="NewCenturySchlbk-Roman"/>
              </a:rPr>
              <a:t>, che si manifesta con un aumento dell’area di dolore periferica (</a:t>
            </a:r>
            <a:r>
              <a:rPr lang="it-IT" b="1" dirty="0">
                <a:solidFill>
                  <a:srgbClr val="FF0000"/>
                </a:solidFill>
                <a:latin typeface="NewCenturySchlbk-Roman"/>
              </a:rPr>
              <a:t>amplificazione</a:t>
            </a:r>
            <a:r>
              <a:rPr lang="it-IT" dirty="0">
                <a:solidFill>
                  <a:prstClr val="black"/>
                </a:solidFill>
                <a:latin typeface="NewCenturySchlbk-Roman"/>
              </a:rPr>
              <a:t>), perdita di capacità di discriminare il dolore nella stessa area ed un aumento della sensibilità della zona </a:t>
            </a:r>
            <a:r>
              <a:rPr lang="it-IT" dirty="0" smtClean="0">
                <a:solidFill>
                  <a:prstClr val="black"/>
                </a:solidFill>
                <a:latin typeface="NewCenturySchlbk-Roman"/>
              </a:rPr>
              <a:t>dolente (</a:t>
            </a:r>
            <a:r>
              <a:rPr lang="it-IT" b="1" dirty="0" err="1" smtClean="0">
                <a:solidFill>
                  <a:srgbClr val="FF0000"/>
                </a:solidFill>
                <a:latin typeface="NewCenturySchlbk-Roman"/>
              </a:rPr>
              <a:t>iperAlgesia</a:t>
            </a:r>
            <a:r>
              <a:rPr lang="it-IT" dirty="0" smtClean="0">
                <a:solidFill>
                  <a:prstClr val="black"/>
                </a:solidFill>
                <a:latin typeface="NewCenturySchlbk-Roman"/>
              </a:rPr>
              <a:t>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4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10"/>
            <a:ext cx="8776627" cy="523438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663280" y="6444601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Ventriglia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in «il dolore cronico in medicina generale «– AGENAS –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MiniSalute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1066800" y="1219200"/>
            <a:ext cx="2362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066800" y="4191000"/>
            <a:ext cx="2362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349713" y="526784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ALLODINIA</a:t>
            </a:r>
          </a:p>
          <a:p>
            <a:r>
              <a:rPr lang="it-IT" dirty="0"/>
              <a:t>un dolore causato da uno stimolo che normalmente</a:t>
            </a:r>
          </a:p>
          <a:p>
            <a:r>
              <a:rPr lang="it-IT" dirty="0"/>
              <a:t>non provocherebbe dolore</a:t>
            </a:r>
          </a:p>
        </p:txBody>
      </p:sp>
    </p:spTree>
    <p:extLst>
      <p:ext uri="{BB962C8B-B14F-4D97-AF65-F5344CB8AC3E}">
        <p14:creationId xmlns:p14="http://schemas.microsoft.com/office/powerpoint/2010/main" val="38850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2145" y="601726"/>
            <a:ext cx="530034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4400" spc="-9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E NEU</a:t>
            </a:r>
            <a:r>
              <a:rPr sz="44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400" spc="-3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400" spc="-35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440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601848"/>
            <a:ext cx="15506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009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	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lo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654" y="2601848"/>
            <a:ext cx="24796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63775" algn="l"/>
              </a:tabLst>
            </a:pPr>
            <a:r>
              <a:rPr sz="3200" spc="-5" dirty="0">
                <a:latin typeface="Calibri"/>
                <a:cs typeface="Calibri"/>
              </a:rPr>
              <a:t>neu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	è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7389" y="2601848"/>
            <a:ext cx="215455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onseguen</a:t>
            </a:r>
            <a:r>
              <a:rPr sz="3200" spc="-5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8257" y="2601848"/>
            <a:ext cx="120904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3405" algn="l"/>
              </a:tabLst>
            </a:pPr>
            <a:r>
              <a:rPr sz="3200" spc="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	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na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89300"/>
            <a:ext cx="8071484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le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ione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ma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som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osen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orial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, che  </a:t>
            </a:r>
            <a:r>
              <a:rPr sz="3200" spc="-2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24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40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60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229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l  </a:t>
            </a:r>
            <a:r>
              <a:rPr sz="3200" spc="-229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dol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 </a:t>
            </a:r>
            <a:r>
              <a:rPr sz="3200" spc="-2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noci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spc="-6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 </a:t>
            </a:r>
            <a:r>
              <a:rPr sz="3200" spc="-2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non </a:t>
            </a:r>
            <a:r>
              <a:rPr sz="3200" dirty="0">
                <a:latin typeface="Calibri"/>
                <a:cs typeface="Calibri"/>
              </a:rPr>
              <a:t>rich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ede</a:t>
            </a:r>
            <a:r>
              <a:rPr sz="3200" spc="-5" dirty="0">
                <a:latin typeface="Calibri"/>
                <a:cs typeface="Calibri"/>
              </a:rPr>
              <a:t> 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mola</a:t>
            </a:r>
            <a:r>
              <a:rPr sz="3200" spc="-1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ione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specifi</a:t>
            </a:r>
            <a:r>
              <a:rPr sz="3200" dirty="0">
                <a:latin typeface="Calibri"/>
                <a:cs typeface="Calibri"/>
              </a:rPr>
              <a:t>ci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nocice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dirty="0">
                <a:latin typeface="Calibri"/>
                <a:cs typeface="Calibri"/>
              </a:rPr>
              <a:t>i 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1" y="4937021"/>
            <a:ext cx="8660564" cy="93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1957</Words>
  <Application>Microsoft Office PowerPoint</Application>
  <PresentationFormat>Presentazione su schermo (4:3)</PresentationFormat>
  <Paragraphs>233</Paragraphs>
  <Slides>59</Slides>
  <Notes>36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59</vt:i4>
      </vt:variant>
    </vt:vector>
  </HeadingPairs>
  <TitlesOfParts>
    <vt:vector size="76" baseType="lpstr">
      <vt:lpstr>MS PGothic</vt:lpstr>
      <vt:lpstr>Arial</vt:lpstr>
      <vt:lpstr>Calibri</vt:lpstr>
      <vt:lpstr>Century Gothic</vt:lpstr>
      <vt:lpstr>Comic Sans MS</vt:lpstr>
      <vt:lpstr>NewCenturySchlbk-Italic</vt:lpstr>
      <vt:lpstr>NewCenturySchlbk-Roman</vt:lpstr>
      <vt:lpstr>Times New Roman</vt:lpstr>
      <vt:lpstr>verdana</vt:lpstr>
      <vt:lpstr>Wingdings 2</vt:lpstr>
      <vt:lpstr>Wingdings 3</vt:lpstr>
      <vt:lpstr>Ione</vt:lpstr>
      <vt:lpstr>Tema di Office</vt:lpstr>
      <vt:lpstr>Plaza</vt:lpstr>
      <vt:lpstr>Office Theme</vt:lpstr>
      <vt:lpstr>1_Office Theme</vt:lpstr>
      <vt:lpstr>1_Tema di Office</vt:lpstr>
      <vt:lpstr>Presentazione standard di PowerPoint</vt:lpstr>
      <vt:lpstr>Il percorso cognitivo-strumentale </vt:lpstr>
      <vt:lpstr>Presentazione standard di PowerPoint</vt:lpstr>
      <vt:lpstr>Dolore nocicettivo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TRASMISSIONE DEL DOLORE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particolare… </vt:lpstr>
      <vt:lpstr>Scheda dolore inserita in Millewin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Approccio farmacologico secondo le linee guida </vt:lpstr>
      <vt:lpstr>Presentazione standard di PowerPoint</vt:lpstr>
      <vt:lpstr>Presentazione standard di PowerPoint</vt:lpstr>
      <vt:lpstr>Dolore neuropatico</vt:lpstr>
      <vt:lpstr>Presentazione standard di PowerPoint</vt:lpstr>
      <vt:lpstr>Approccio farmacologico secondo le linee guida</vt:lpstr>
      <vt:lpstr>Approccio farmacologico secondo le linee guida</vt:lpstr>
      <vt:lpstr>Presentazione standard di PowerPoint</vt:lpstr>
      <vt:lpstr>Approccio farmacologico secondo le linee guida</vt:lpstr>
      <vt:lpstr>Approccio farmacologico secondo le linee guida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Approccio farmacologico secondo le linee guida</vt:lpstr>
      <vt:lpstr>Presentazione standard di PowerPoint</vt:lpstr>
      <vt:lpstr>Presentazione standard di PowerPoint</vt:lpstr>
      <vt:lpstr>Approccio farmacologico secondo le linee guida</vt:lpstr>
      <vt:lpstr>Presentazione standard di PowerPoint</vt:lpstr>
      <vt:lpstr>Approccio farmacologico secondo le linee guida</vt:lpstr>
      <vt:lpstr>Approccio farmacologico secondo le linee guida</vt:lpstr>
      <vt:lpstr>Approccio farmacologico secondo le linee guida</vt:lpstr>
      <vt:lpstr>Approccio farmacologico secondo le linee guida</vt:lpstr>
      <vt:lpstr>Approccio farmacologico secondo le linee guida</vt:lpstr>
      <vt:lpstr>CONCLUSIONI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Desirée</dc:creator>
  <cp:lastModifiedBy>Piero</cp:lastModifiedBy>
  <cp:revision>28</cp:revision>
  <dcterms:created xsi:type="dcterms:W3CDTF">2018-09-19T19:39:53Z</dcterms:created>
  <dcterms:modified xsi:type="dcterms:W3CDTF">2018-11-16T16:26:44Z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2018-04-20T00:00:00Z</vt:filetime>
  </property>
  <property fmtid="{D5CDD505-2E9C-101B-9397-08002B2CF9AE}" pid="3" name="LastSaved">
    <vt:filetime>2018-09-19T00:00:00Z</vt:filetime>
  </property>
</Properties>
</file>